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43"/>
  </p:notesMasterIdLst>
  <p:handoutMasterIdLst>
    <p:handoutMasterId r:id="rId44"/>
  </p:handoutMasterIdLst>
  <p:sldIdLst>
    <p:sldId id="256" r:id="rId2"/>
    <p:sldId id="258" r:id="rId3"/>
    <p:sldId id="259" r:id="rId4"/>
    <p:sldId id="260" r:id="rId5"/>
    <p:sldId id="262" r:id="rId6"/>
    <p:sldId id="263" r:id="rId7"/>
    <p:sldId id="264" r:id="rId8"/>
    <p:sldId id="265" r:id="rId9"/>
    <p:sldId id="267" r:id="rId10"/>
    <p:sldId id="282" r:id="rId11"/>
    <p:sldId id="268" r:id="rId12"/>
    <p:sldId id="270" r:id="rId13"/>
    <p:sldId id="291" r:id="rId14"/>
    <p:sldId id="274" r:id="rId15"/>
    <p:sldId id="292" r:id="rId16"/>
    <p:sldId id="276" r:id="rId17"/>
    <p:sldId id="293" r:id="rId18"/>
    <p:sldId id="278" r:id="rId19"/>
    <p:sldId id="294" r:id="rId20"/>
    <p:sldId id="295" r:id="rId21"/>
    <p:sldId id="281" r:id="rId22"/>
    <p:sldId id="296" r:id="rId23"/>
    <p:sldId id="297" r:id="rId24"/>
    <p:sldId id="272" r:id="rId25"/>
    <p:sldId id="299" r:id="rId26"/>
    <p:sldId id="300" r:id="rId27"/>
    <p:sldId id="286" r:id="rId28"/>
    <p:sldId id="287" r:id="rId29"/>
    <p:sldId id="288" r:id="rId30"/>
    <p:sldId id="289" r:id="rId31"/>
    <p:sldId id="273" r:id="rId32"/>
    <p:sldId id="290" r:id="rId33"/>
    <p:sldId id="275" r:id="rId34"/>
    <p:sldId id="285" r:id="rId35"/>
    <p:sldId id="284" r:id="rId36"/>
    <p:sldId id="298" r:id="rId37"/>
    <p:sldId id="277" r:id="rId38"/>
    <p:sldId id="279" r:id="rId39"/>
    <p:sldId id="280" r:id="rId40"/>
    <p:sldId id="283" r:id="rId41"/>
    <p:sldId id="301"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146"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07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07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907EDF71-FF0B-4682-910D-122421171DCA}" type="slidenum">
              <a:rPr lang="en-US" altLang="en-US"/>
              <a:pPr/>
              <a:t>‹#›</a:t>
            </a:fld>
            <a:endParaRPr lang="en-US" altLang="en-US"/>
          </a:p>
        </p:txBody>
      </p:sp>
    </p:spTree>
    <p:extLst>
      <p:ext uri="{BB962C8B-B14F-4D97-AF65-F5344CB8AC3E}">
        <p14:creationId xmlns:p14="http://schemas.microsoft.com/office/powerpoint/2010/main" val="718240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44B7BE9A-46FB-4BCA-9A1F-6310695CB6FF}" type="datetimeFigureOut">
              <a:rPr lang="en-US"/>
              <a:pPr>
                <a:defRPr/>
              </a:pPr>
              <a:t>1/25/2021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22DD9476-8A1D-4D60-926D-47D238D55357}" type="slidenum">
              <a:rPr lang="en-US" altLang="en-US"/>
              <a:pPr/>
              <a:t>‹#›</a:t>
            </a:fld>
            <a:endParaRPr lang="en-US" altLang="en-US"/>
          </a:p>
        </p:txBody>
      </p:sp>
    </p:spTree>
    <p:extLst>
      <p:ext uri="{BB962C8B-B14F-4D97-AF65-F5344CB8AC3E}">
        <p14:creationId xmlns:p14="http://schemas.microsoft.com/office/powerpoint/2010/main" val="5265839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4F59B137-527D-4386-B231-319238715BCD}" type="datetime1">
              <a:rPr lang="en-US"/>
              <a:pPr>
                <a:defRPr/>
              </a:pPr>
              <a:t>1/25/2021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Rashid@Director@PGDICT 6th Batch</a:t>
            </a:r>
          </a:p>
        </p:txBody>
      </p:sp>
      <p:sp>
        <p:nvSpPr>
          <p:cNvPr id="6" name="Rectangle 6"/>
          <p:cNvSpPr>
            <a:spLocks noGrp="1" noChangeArrowheads="1"/>
          </p:cNvSpPr>
          <p:nvPr>
            <p:ph type="sldNum" sz="quarter" idx="12"/>
          </p:nvPr>
        </p:nvSpPr>
        <p:spPr>
          <a:ln/>
        </p:spPr>
        <p:txBody>
          <a:bodyPr/>
          <a:lstStyle>
            <a:lvl1pPr>
              <a:defRPr/>
            </a:lvl1pPr>
          </a:lstStyle>
          <a:p>
            <a:fld id="{B4189758-B05F-4627-A453-63220A45FBDA}" type="slidenum">
              <a:rPr lang="en-US" altLang="en-US"/>
              <a:pPr/>
              <a:t>‹#›</a:t>
            </a:fld>
            <a:endParaRPr lang="en-US" altLang="en-US"/>
          </a:p>
        </p:txBody>
      </p:sp>
    </p:spTree>
    <p:extLst>
      <p:ext uri="{BB962C8B-B14F-4D97-AF65-F5344CB8AC3E}">
        <p14:creationId xmlns:p14="http://schemas.microsoft.com/office/powerpoint/2010/main" val="387378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E5A14B4A-5E10-4E8E-9040-C2E079A1FD79}" type="datetime1">
              <a:rPr lang="en-US"/>
              <a:pPr>
                <a:defRPr/>
              </a:pPr>
              <a:t>1/25/2021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Rashid@Director@PGDICT 6th Batch</a:t>
            </a:r>
          </a:p>
        </p:txBody>
      </p:sp>
      <p:sp>
        <p:nvSpPr>
          <p:cNvPr id="6" name="Rectangle 6"/>
          <p:cNvSpPr>
            <a:spLocks noGrp="1" noChangeArrowheads="1"/>
          </p:cNvSpPr>
          <p:nvPr>
            <p:ph type="sldNum" sz="quarter" idx="12"/>
          </p:nvPr>
        </p:nvSpPr>
        <p:spPr>
          <a:ln/>
        </p:spPr>
        <p:txBody>
          <a:bodyPr/>
          <a:lstStyle>
            <a:lvl1pPr>
              <a:defRPr/>
            </a:lvl1pPr>
          </a:lstStyle>
          <a:p>
            <a:fld id="{C536DADD-6E2F-41C0-A285-3E8E688D83F1}" type="slidenum">
              <a:rPr lang="en-US" altLang="en-US"/>
              <a:pPr/>
              <a:t>‹#›</a:t>
            </a:fld>
            <a:endParaRPr lang="en-US" altLang="en-US"/>
          </a:p>
        </p:txBody>
      </p:sp>
    </p:spTree>
    <p:extLst>
      <p:ext uri="{BB962C8B-B14F-4D97-AF65-F5344CB8AC3E}">
        <p14:creationId xmlns:p14="http://schemas.microsoft.com/office/powerpoint/2010/main" val="1435555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F121AB11-955C-44D9-8344-C5C839B5F4C0}" type="datetime1">
              <a:rPr lang="en-US"/>
              <a:pPr>
                <a:defRPr/>
              </a:pPr>
              <a:t>1/25/2021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Rashid@Director@PGDICT 6th Batch</a:t>
            </a:r>
          </a:p>
        </p:txBody>
      </p:sp>
      <p:sp>
        <p:nvSpPr>
          <p:cNvPr id="6" name="Rectangle 6"/>
          <p:cNvSpPr>
            <a:spLocks noGrp="1" noChangeArrowheads="1"/>
          </p:cNvSpPr>
          <p:nvPr>
            <p:ph type="sldNum" sz="quarter" idx="12"/>
          </p:nvPr>
        </p:nvSpPr>
        <p:spPr>
          <a:ln/>
        </p:spPr>
        <p:txBody>
          <a:bodyPr/>
          <a:lstStyle>
            <a:lvl1pPr>
              <a:defRPr/>
            </a:lvl1pPr>
          </a:lstStyle>
          <a:p>
            <a:fld id="{DC00980C-FDEC-44D1-A8F1-5D7C5DDF0C9B}" type="slidenum">
              <a:rPr lang="en-US" altLang="en-US"/>
              <a:pPr/>
              <a:t>‹#›</a:t>
            </a:fld>
            <a:endParaRPr lang="en-US" altLang="en-US"/>
          </a:p>
        </p:txBody>
      </p:sp>
    </p:spTree>
    <p:extLst>
      <p:ext uri="{BB962C8B-B14F-4D97-AF65-F5344CB8AC3E}">
        <p14:creationId xmlns:p14="http://schemas.microsoft.com/office/powerpoint/2010/main" val="3467752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2E189210-1330-46FE-9819-F52022A99C84}" type="datetime1">
              <a:rPr lang="en-US"/>
              <a:pPr>
                <a:defRPr/>
              </a:pPr>
              <a:t>1/25/2021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Rashid@Director@PGDICT 6th Batch</a:t>
            </a:r>
          </a:p>
        </p:txBody>
      </p:sp>
      <p:sp>
        <p:nvSpPr>
          <p:cNvPr id="6" name="Rectangle 6"/>
          <p:cNvSpPr>
            <a:spLocks noGrp="1" noChangeArrowheads="1"/>
          </p:cNvSpPr>
          <p:nvPr>
            <p:ph type="sldNum" sz="quarter" idx="12"/>
          </p:nvPr>
        </p:nvSpPr>
        <p:spPr>
          <a:ln/>
        </p:spPr>
        <p:txBody>
          <a:bodyPr/>
          <a:lstStyle>
            <a:lvl1pPr>
              <a:defRPr/>
            </a:lvl1pPr>
          </a:lstStyle>
          <a:p>
            <a:fld id="{D3CEF587-834B-4307-BE53-64E40577B939}" type="slidenum">
              <a:rPr lang="en-US" altLang="en-US"/>
              <a:pPr/>
              <a:t>‹#›</a:t>
            </a:fld>
            <a:endParaRPr lang="en-US" altLang="en-US"/>
          </a:p>
        </p:txBody>
      </p:sp>
    </p:spTree>
    <p:extLst>
      <p:ext uri="{BB962C8B-B14F-4D97-AF65-F5344CB8AC3E}">
        <p14:creationId xmlns:p14="http://schemas.microsoft.com/office/powerpoint/2010/main" val="75827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7D0CC938-E473-409B-BF0B-C2666DDA0A34}" type="datetime1">
              <a:rPr lang="en-US"/>
              <a:pPr>
                <a:defRPr/>
              </a:pPr>
              <a:t>1/25/2021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Rashid@Director@PGDICT 6th Batch</a:t>
            </a:r>
          </a:p>
        </p:txBody>
      </p:sp>
      <p:sp>
        <p:nvSpPr>
          <p:cNvPr id="6" name="Rectangle 6"/>
          <p:cNvSpPr>
            <a:spLocks noGrp="1" noChangeArrowheads="1"/>
          </p:cNvSpPr>
          <p:nvPr>
            <p:ph type="sldNum" sz="quarter" idx="12"/>
          </p:nvPr>
        </p:nvSpPr>
        <p:spPr>
          <a:ln/>
        </p:spPr>
        <p:txBody>
          <a:bodyPr/>
          <a:lstStyle>
            <a:lvl1pPr>
              <a:defRPr/>
            </a:lvl1pPr>
          </a:lstStyle>
          <a:p>
            <a:fld id="{E96EC08C-4733-4035-85BB-85A1F19231CB}" type="slidenum">
              <a:rPr lang="en-US" altLang="en-US"/>
              <a:pPr/>
              <a:t>‹#›</a:t>
            </a:fld>
            <a:endParaRPr lang="en-US" altLang="en-US"/>
          </a:p>
        </p:txBody>
      </p:sp>
    </p:spTree>
    <p:extLst>
      <p:ext uri="{BB962C8B-B14F-4D97-AF65-F5344CB8AC3E}">
        <p14:creationId xmlns:p14="http://schemas.microsoft.com/office/powerpoint/2010/main" val="4083820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ED595B0-E0A0-44BD-88DB-0D3FB413CA24}" type="datetime1">
              <a:rPr lang="en-US"/>
              <a:pPr>
                <a:defRPr/>
              </a:pPr>
              <a:t>1/25/2021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Rashid@Director@PGDICT 6th Batch</a:t>
            </a:r>
          </a:p>
        </p:txBody>
      </p:sp>
      <p:sp>
        <p:nvSpPr>
          <p:cNvPr id="7" name="Rectangle 6"/>
          <p:cNvSpPr>
            <a:spLocks noGrp="1" noChangeArrowheads="1"/>
          </p:cNvSpPr>
          <p:nvPr>
            <p:ph type="sldNum" sz="quarter" idx="12"/>
          </p:nvPr>
        </p:nvSpPr>
        <p:spPr>
          <a:ln/>
        </p:spPr>
        <p:txBody>
          <a:bodyPr/>
          <a:lstStyle>
            <a:lvl1pPr>
              <a:defRPr/>
            </a:lvl1pPr>
          </a:lstStyle>
          <a:p>
            <a:fld id="{E8568EA0-9CF8-47EF-B0C2-AEAE90EE9ED0}" type="slidenum">
              <a:rPr lang="en-US" altLang="en-US"/>
              <a:pPr/>
              <a:t>‹#›</a:t>
            </a:fld>
            <a:endParaRPr lang="en-US" altLang="en-US"/>
          </a:p>
        </p:txBody>
      </p:sp>
    </p:spTree>
    <p:extLst>
      <p:ext uri="{BB962C8B-B14F-4D97-AF65-F5344CB8AC3E}">
        <p14:creationId xmlns:p14="http://schemas.microsoft.com/office/powerpoint/2010/main" val="23526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C1610581-7A0E-43B0-B899-21CE09584169}" type="datetime1">
              <a:rPr lang="en-US"/>
              <a:pPr>
                <a:defRPr/>
              </a:pPr>
              <a:t>1/25/2021</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Rashid@Director@PGDICT 6th Batch</a:t>
            </a:r>
          </a:p>
        </p:txBody>
      </p:sp>
      <p:sp>
        <p:nvSpPr>
          <p:cNvPr id="9" name="Rectangle 6"/>
          <p:cNvSpPr>
            <a:spLocks noGrp="1" noChangeArrowheads="1"/>
          </p:cNvSpPr>
          <p:nvPr>
            <p:ph type="sldNum" sz="quarter" idx="12"/>
          </p:nvPr>
        </p:nvSpPr>
        <p:spPr>
          <a:ln/>
        </p:spPr>
        <p:txBody>
          <a:bodyPr/>
          <a:lstStyle>
            <a:lvl1pPr>
              <a:defRPr/>
            </a:lvl1pPr>
          </a:lstStyle>
          <a:p>
            <a:fld id="{A66823D5-16BA-4719-9F1E-3228D681503E}" type="slidenum">
              <a:rPr lang="en-US" altLang="en-US"/>
              <a:pPr/>
              <a:t>‹#›</a:t>
            </a:fld>
            <a:endParaRPr lang="en-US" altLang="en-US"/>
          </a:p>
        </p:txBody>
      </p:sp>
    </p:spTree>
    <p:extLst>
      <p:ext uri="{BB962C8B-B14F-4D97-AF65-F5344CB8AC3E}">
        <p14:creationId xmlns:p14="http://schemas.microsoft.com/office/powerpoint/2010/main" val="137684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30C6207E-CD18-4132-A11A-5FDA3C8015F3}" type="datetime1">
              <a:rPr lang="en-US"/>
              <a:pPr>
                <a:defRPr/>
              </a:pPr>
              <a:t>1/25/2021</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Rashid@Director@PGDICT 6th Batch</a:t>
            </a:r>
          </a:p>
        </p:txBody>
      </p:sp>
      <p:sp>
        <p:nvSpPr>
          <p:cNvPr id="5" name="Rectangle 6"/>
          <p:cNvSpPr>
            <a:spLocks noGrp="1" noChangeArrowheads="1"/>
          </p:cNvSpPr>
          <p:nvPr>
            <p:ph type="sldNum" sz="quarter" idx="12"/>
          </p:nvPr>
        </p:nvSpPr>
        <p:spPr>
          <a:ln/>
        </p:spPr>
        <p:txBody>
          <a:bodyPr/>
          <a:lstStyle>
            <a:lvl1pPr>
              <a:defRPr/>
            </a:lvl1pPr>
          </a:lstStyle>
          <a:p>
            <a:fld id="{EF13A081-5DAA-4941-B15D-F2D89E947E2B}" type="slidenum">
              <a:rPr lang="en-US" altLang="en-US"/>
              <a:pPr/>
              <a:t>‹#›</a:t>
            </a:fld>
            <a:endParaRPr lang="en-US" altLang="en-US"/>
          </a:p>
        </p:txBody>
      </p:sp>
    </p:spTree>
    <p:extLst>
      <p:ext uri="{BB962C8B-B14F-4D97-AF65-F5344CB8AC3E}">
        <p14:creationId xmlns:p14="http://schemas.microsoft.com/office/powerpoint/2010/main" val="333592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C5FD41F-150E-475C-B50F-D5A0BCB3039F}" type="datetime1">
              <a:rPr lang="en-US"/>
              <a:pPr>
                <a:defRPr/>
              </a:pPr>
              <a:t>1/25/2021</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Rashid@Director@PGDICT 6th Batch</a:t>
            </a:r>
          </a:p>
        </p:txBody>
      </p:sp>
      <p:sp>
        <p:nvSpPr>
          <p:cNvPr id="4" name="Rectangle 6"/>
          <p:cNvSpPr>
            <a:spLocks noGrp="1" noChangeArrowheads="1"/>
          </p:cNvSpPr>
          <p:nvPr>
            <p:ph type="sldNum" sz="quarter" idx="12"/>
          </p:nvPr>
        </p:nvSpPr>
        <p:spPr>
          <a:ln/>
        </p:spPr>
        <p:txBody>
          <a:bodyPr/>
          <a:lstStyle>
            <a:lvl1pPr>
              <a:defRPr/>
            </a:lvl1pPr>
          </a:lstStyle>
          <a:p>
            <a:fld id="{CA694E56-1D93-4881-8EFF-78D4FBF66A74}" type="slidenum">
              <a:rPr lang="en-US" altLang="en-US"/>
              <a:pPr/>
              <a:t>‹#›</a:t>
            </a:fld>
            <a:endParaRPr lang="en-US" altLang="en-US"/>
          </a:p>
        </p:txBody>
      </p:sp>
    </p:spTree>
    <p:extLst>
      <p:ext uri="{BB962C8B-B14F-4D97-AF65-F5344CB8AC3E}">
        <p14:creationId xmlns:p14="http://schemas.microsoft.com/office/powerpoint/2010/main" val="2386978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C3F94CC-4C5C-4AF7-8C58-E0C95118F259}" type="datetime1">
              <a:rPr lang="en-US"/>
              <a:pPr>
                <a:defRPr/>
              </a:pPr>
              <a:t>1/25/2021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Rashid@Director@PGDICT 6th Batch</a:t>
            </a:r>
          </a:p>
        </p:txBody>
      </p:sp>
      <p:sp>
        <p:nvSpPr>
          <p:cNvPr id="7" name="Rectangle 6"/>
          <p:cNvSpPr>
            <a:spLocks noGrp="1" noChangeArrowheads="1"/>
          </p:cNvSpPr>
          <p:nvPr>
            <p:ph type="sldNum" sz="quarter" idx="12"/>
          </p:nvPr>
        </p:nvSpPr>
        <p:spPr>
          <a:ln/>
        </p:spPr>
        <p:txBody>
          <a:bodyPr/>
          <a:lstStyle>
            <a:lvl1pPr>
              <a:defRPr/>
            </a:lvl1pPr>
          </a:lstStyle>
          <a:p>
            <a:fld id="{CB96FAC5-D8D6-4BF0-B192-F5E20AFDD51F}" type="slidenum">
              <a:rPr lang="en-US" altLang="en-US"/>
              <a:pPr/>
              <a:t>‹#›</a:t>
            </a:fld>
            <a:endParaRPr lang="en-US" altLang="en-US"/>
          </a:p>
        </p:txBody>
      </p:sp>
    </p:spTree>
    <p:extLst>
      <p:ext uri="{BB962C8B-B14F-4D97-AF65-F5344CB8AC3E}">
        <p14:creationId xmlns:p14="http://schemas.microsoft.com/office/powerpoint/2010/main" val="3758321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A8033E62-529A-416D-A1AD-7A0B9D8E3884}" type="datetime1">
              <a:rPr lang="en-US"/>
              <a:pPr>
                <a:defRPr/>
              </a:pPr>
              <a:t>1/25/2021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Rashid@Director@PGDICT 6th Batch</a:t>
            </a:r>
          </a:p>
        </p:txBody>
      </p:sp>
      <p:sp>
        <p:nvSpPr>
          <p:cNvPr id="7" name="Rectangle 6"/>
          <p:cNvSpPr>
            <a:spLocks noGrp="1" noChangeArrowheads="1"/>
          </p:cNvSpPr>
          <p:nvPr>
            <p:ph type="sldNum" sz="quarter" idx="12"/>
          </p:nvPr>
        </p:nvSpPr>
        <p:spPr>
          <a:ln/>
        </p:spPr>
        <p:txBody>
          <a:bodyPr/>
          <a:lstStyle>
            <a:lvl1pPr>
              <a:defRPr/>
            </a:lvl1pPr>
          </a:lstStyle>
          <a:p>
            <a:fld id="{4D5FF3B1-AF84-4A1D-9A29-1F62821E689D}" type="slidenum">
              <a:rPr lang="en-US" altLang="en-US"/>
              <a:pPr/>
              <a:t>‹#›</a:t>
            </a:fld>
            <a:endParaRPr lang="en-US" altLang="en-US"/>
          </a:p>
        </p:txBody>
      </p:sp>
    </p:spTree>
    <p:extLst>
      <p:ext uri="{BB962C8B-B14F-4D97-AF65-F5344CB8AC3E}">
        <p14:creationId xmlns:p14="http://schemas.microsoft.com/office/powerpoint/2010/main" val="2700948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096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fld id="{C5F1E400-8A14-401C-A086-FA89346484CF}" type="datetime1">
              <a:rPr lang="en-US"/>
              <a:pPr>
                <a:defRPr/>
              </a:pPr>
              <a:t>1/25/2021</a:t>
            </a:fld>
            <a:endParaRPr lang="en-US"/>
          </a:p>
        </p:txBody>
      </p:sp>
      <p:sp>
        <p:nvSpPr>
          <p:cNvPr id="4096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r>
              <a:rPr lang="en-US"/>
              <a:t>Rashid@Director@PGDICT 6th Batch</a:t>
            </a:r>
          </a:p>
        </p:txBody>
      </p:sp>
      <p:sp>
        <p:nvSpPr>
          <p:cNvPr id="4096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09C1F736-DC76-49E0-A396-7E6046EA67C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Processor%20list.docx"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benchmarks.ul.com/compare/best-cpu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computerhope.com/jargon/c/cpu.htm" TargetMode="External"/><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hyperlink" Target="https://www.geeksforgeeks.org/thread-in-operating-system/" TargetMode="External"/><Relationship Id="rId4" Type="http://schemas.openxmlformats.org/officeDocument/2006/relationships/hyperlink" Target="https://www.computerhope.com/jargon/c/compinst.ht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computerhope.com/jargon/n/nonvolat.htm"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Synchronous_dynamic_random-access_memory#cite_note-13" TargetMode="External"/><Relationship Id="rId3" Type="http://schemas.openxmlformats.org/officeDocument/2006/relationships/image" Target="../media/image36.jpeg"/><Relationship Id="rId7" Type="http://schemas.openxmlformats.org/officeDocument/2006/relationships/hyperlink" Target="https://en.wikipedia.org/wiki/Data_transfer" TargetMode="External"/><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hyperlink" Target="https://en.wikipedia.org/wiki/Synchronous_dynamic_random-access_memory#cite_note-12" TargetMode="External"/><Relationship Id="rId5" Type="http://schemas.openxmlformats.org/officeDocument/2006/relationships/hyperlink" Target="https://en.wikipedia.org/wiki/Synchronous_dynamic_random-access_memory#cite_note-11" TargetMode="External"/><Relationship Id="rId4" Type="http://schemas.openxmlformats.org/officeDocument/2006/relationships/hyperlink" Target="https://en.wikipedia.org/wiki/Volt" TargetMode="External"/><Relationship Id="rId9" Type="http://schemas.openxmlformats.org/officeDocument/2006/relationships/hyperlink" Target="https://en.wikipedia.org/wiki/Synchronous_dynamic_random-access_memory#cite_note-1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www.webopedia.com/TERM/R/RS_422_and_RS_423.html" TargetMode="External"/><Relationship Id="rId13" Type="http://schemas.openxmlformats.org/officeDocument/2006/relationships/hyperlink" Target="http://www.webopedia.com/TERM/P/printer.html" TargetMode="External"/><Relationship Id="rId18" Type="http://schemas.openxmlformats.org/officeDocument/2006/relationships/hyperlink" Target="http://www.webopedia.com/TERM/P/pin.html" TargetMode="External"/><Relationship Id="rId3" Type="http://schemas.openxmlformats.org/officeDocument/2006/relationships/hyperlink" Target="http://www.webopedia.com/TERM/I/interface.html" TargetMode="External"/><Relationship Id="rId7" Type="http://schemas.openxmlformats.org/officeDocument/2006/relationships/hyperlink" Target="http://www.webopedia.com/TERM/R/RS_232C.html" TargetMode="External"/><Relationship Id="rId12" Type="http://schemas.openxmlformats.org/officeDocument/2006/relationships/hyperlink" Target="http://www.webopedia.com/TERM/M/mouse.html" TargetMode="External"/><Relationship Id="rId17" Type="http://schemas.openxmlformats.org/officeDocument/2006/relationships/hyperlink" Target="http://www.webopedia.com/TERM/P/PC.html" TargetMode="External"/><Relationship Id="rId2" Type="http://schemas.openxmlformats.org/officeDocument/2006/relationships/hyperlink" Target="http://www.webopedia.com/TERM/P/port.html" TargetMode="External"/><Relationship Id="rId16" Type="http://schemas.openxmlformats.org/officeDocument/2006/relationships/hyperlink" Target="http://www.webopedia.com/TERM/S/serial_port.html" TargetMode="External"/><Relationship Id="rId1" Type="http://schemas.openxmlformats.org/officeDocument/2006/relationships/slideLayout" Target="../slideLayouts/slideLayout2.xml"/><Relationship Id="rId6" Type="http://schemas.openxmlformats.org/officeDocument/2006/relationships/hyperlink" Target="http://www.webopedia.com/TERM/P/personal_computer.html" TargetMode="External"/><Relationship Id="rId11" Type="http://schemas.openxmlformats.org/officeDocument/2006/relationships/hyperlink" Target="http://www.webopedia.com/TERM/M/modem.html" TargetMode="External"/><Relationship Id="rId5" Type="http://schemas.openxmlformats.org/officeDocument/2006/relationships/hyperlink" Target="http://www.webopedia.com/TERM/B/bit.html" TargetMode="External"/><Relationship Id="rId15" Type="http://schemas.openxmlformats.org/officeDocument/2006/relationships/hyperlink" Target="http://www.webopedia.com/TERM/P/parallel_interface.html" TargetMode="External"/><Relationship Id="rId10" Type="http://schemas.openxmlformats.org/officeDocument/2006/relationships/hyperlink" Target="http://www.webopedia.com/TERM/D/device.html" TargetMode="External"/><Relationship Id="rId19" Type="http://schemas.openxmlformats.org/officeDocument/2006/relationships/hyperlink" Target="http://www.webopedia.com/TERM/C/connector.html" TargetMode="External"/><Relationship Id="rId4" Type="http://schemas.openxmlformats.org/officeDocument/2006/relationships/hyperlink" Target="http://www.webopedia.com/TERM/S/serial.html" TargetMode="External"/><Relationship Id="rId9" Type="http://schemas.openxmlformats.org/officeDocument/2006/relationships/hyperlink" Target="http://www.webopedia.com/TERM/S/standard.html" TargetMode="External"/><Relationship Id="rId14" Type="http://schemas.openxmlformats.org/officeDocument/2006/relationships/hyperlink" Target="http://www.webopedia.com/TERM/P/parallel_port.html"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990600"/>
            <a:ext cx="7340600" cy="1133475"/>
          </a:xfrm>
        </p:spPr>
        <p:txBody>
          <a:bodyPr/>
          <a:lstStyle/>
          <a:p>
            <a:pPr eaLnBrk="1" hangingPunct="1"/>
            <a:r>
              <a:rPr lang="en-US" altLang="en-US" smtClean="0"/>
              <a:t>Personal Computer (PC) Components</a:t>
            </a:r>
          </a:p>
        </p:txBody>
      </p:sp>
      <p:sp>
        <p:nvSpPr>
          <p:cNvPr id="4099" name="Rectangle 3"/>
          <p:cNvSpPr>
            <a:spLocks noGrp="1" noChangeArrowheads="1"/>
          </p:cNvSpPr>
          <p:nvPr>
            <p:ph type="subTitle" idx="1"/>
          </p:nvPr>
        </p:nvSpPr>
        <p:spPr>
          <a:xfrm>
            <a:off x="914400" y="3352800"/>
            <a:ext cx="7391400" cy="2362200"/>
          </a:xfrm>
        </p:spPr>
        <p:txBody>
          <a:bodyPr/>
          <a:lstStyle/>
          <a:p>
            <a:pPr eaLnBrk="1" hangingPunct="1"/>
            <a:r>
              <a:rPr lang="en-US" altLang="en-US" smtClean="0"/>
              <a:t>Engr. Md. Abdur Rashid</a:t>
            </a:r>
          </a:p>
          <a:p>
            <a:pPr eaLnBrk="1" hangingPunct="1"/>
            <a:r>
              <a:rPr lang="en-US" altLang="en-US" smtClean="0"/>
              <a:t>Director (Admn &amp; Finance)</a:t>
            </a:r>
          </a:p>
          <a:p>
            <a:pPr eaLnBrk="1" hangingPunct="1"/>
            <a:r>
              <a:rPr lang="en-US" altLang="en-US" smtClean="0"/>
              <a:t>NAPD</a:t>
            </a:r>
          </a:p>
        </p:txBody>
      </p:sp>
      <p:sp>
        <p:nvSpPr>
          <p:cNvPr id="410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2EA9B2BF-281F-4A97-A241-7EB00D29C661}" type="datetime1">
              <a:rPr lang="en-US" altLang="en-US" sz="1400" smtClean="0"/>
              <a:pPr/>
              <a:t>1/25/2021</a:t>
            </a:fld>
            <a:endParaRPr lang="en-US" altLang="en-US" sz="1400" smtClean="0"/>
          </a:p>
        </p:txBody>
      </p:sp>
      <p:sp>
        <p:nvSpPr>
          <p:cNvPr id="41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410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AC3A50DA-4D00-4587-86A1-BF2CDE8B4E47}" type="slidenum">
              <a:rPr lang="en-US" altLang="en-US" sz="1400"/>
              <a:pPr/>
              <a:t>1</a:t>
            </a:fld>
            <a:endParaRPr lang="en-US" altLang="en-US" sz="1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Power Supply Un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742363"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ctrTitle"/>
          </p:nvPr>
        </p:nvSpPr>
        <p:spPr>
          <a:xfrm>
            <a:off x="533400" y="152400"/>
            <a:ext cx="7772400" cy="838200"/>
          </a:xfrm>
        </p:spPr>
        <p:txBody>
          <a:bodyPr/>
          <a:lstStyle/>
          <a:p>
            <a:pPr algn="l" eaLnBrk="1" hangingPunct="1"/>
            <a:r>
              <a:rPr lang="en-US" altLang="en-US" smtClean="0"/>
              <a:t>Power Supply Unit </a:t>
            </a:r>
          </a:p>
        </p:txBody>
      </p:sp>
      <p:sp>
        <p:nvSpPr>
          <p:cNvPr id="1331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4F61725B-7DFB-4628-9F03-312320D70126}" type="datetime1">
              <a:rPr lang="en-US" altLang="en-US" sz="1400" smtClean="0"/>
              <a:pPr/>
              <a:t>1/25/2021</a:t>
            </a:fld>
            <a:endParaRPr lang="en-US" altLang="en-US" sz="1400" smtClean="0"/>
          </a:p>
        </p:txBody>
      </p:sp>
      <p:sp>
        <p:nvSpPr>
          <p:cNvPr id="1331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133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A3E922BE-27B0-422B-B952-4BA602A8D1BA}" type="slidenum">
              <a:rPr lang="en-US" altLang="en-US" sz="1400"/>
              <a:pPr/>
              <a:t>10</a:t>
            </a:fld>
            <a:endParaRPr lang="en-US" altLang="en-US" sz="14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Motherboar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515938"/>
            <a:ext cx="5872162"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3"/>
          <p:cNvSpPr>
            <a:spLocks noGrp="1" noChangeArrowheads="1"/>
          </p:cNvSpPr>
          <p:nvPr>
            <p:ph type="ctrTitle"/>
          </p:nvPr>
        </p:nvSpPr>
        <p:spPr>
          <a:xfrm>
            <a:off x="533400" y="152400"/>
            <a:ext cx="7772400" cy="838200"/>
          </a:xfrm>
        </p:spPr>
        <p:txBody>
          <a:bodyPr/>
          <a:lstStyle/>
          <a:p>
            <a:pPr algn="l" eaLnBrk="1" hangingPunct="1"/>
            <a:r>
              <a:rPr lang="en-US" altLang="en-US" smtClean="0"/>
              <a:t>Motherboard Connections</a:t>
            </a:r>
          </a:p>
        </p:txBody>
      </p:sp>
      <p:sp>
        <p:nvSpPr>
          <p:cNvPr id="1434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4B0AB490-AB2B-415B-AC6A-6374D6B73FC3}" type="datetime1">
              <a:rPr lang="en-US" altLang="en-US" sz="1400" smtClean="0"/>
              <a:pPr/>
              <a:t>1/25/2021</a:t>
            </a:fld>
            <a:endParaRPr lang="en-US" altLang="en-US" sz="1400" smtClean="0"/>
          </a:p>
        </p:txBody>
      </p:sp>
      <p:sp>
        <p:nvSpPr>
          <p:cNvPr id="1434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1434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F65BAF1B-A26F-4CCE-A6A2-86BD3E9815DE}" type="slidenum">
              <a:rPr lang="en-US" altLang="en-US" sz="1400"/>
              <a:pPr/>
              <a:t>11</a:t>
            </a:fld>
            <a:endParaRPr lang="en-US" altLang="en-US" sz="14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304800" y="152400"/>
            <a:ext cx="8686800" cy="1066800"/>
          </a:xfrm>
        </p:spPr>
        <p:txBody>
          <a:bodyPr/>
          <a:lstStyle/>
          <a:p>
            <a:pPr algn="l" eaLnBrk="1" hangingPunct="1"/>
            <a:r>
              <a:rPr lang="en-US" altLang="en-US" sz="4000" smtClean="0"/>
              <a:t>Processor (Central Processing Unit, CPU) </a:t>
            </a:r>
          </a:p>
        </p:txBody>
      </p:sp>
      <p:pic>
        <p:nvPicPr>
          <p:cNvPr id="15363" name="Picture 9" descr="pentiumee_processor_b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4419600" cy="389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10" descr="processor_b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8100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361852CB-1775-4C06-BBF9-FD2B1998E4D0}" type="datetime1">
              <a:rPr lang="en-US" altLang="en-US" sz="1400" smtClean="0"/>
              <a:pPr/>
              <a:t>1/25/2021</a:t>
            </a:fld>
            <a:endParaRPr lang="en-US" altLang="en-US" sz="1400" smtClean="0"/>
          </a:p>
        </p:txBody>
      </p:sp>
      <p:sp>
        <p:nvSpPr>
          <p:cNvPr id="153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1536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BCDBD441-C403-4670-84E5-E7E394A4E29F}" type="slidenum">
              <a:rPr lang="en-US" altLang="en-US" sz="1400"/>
              <a:pPr/>
              <a:t>12</a:t>
            </a:fld>
            <a:endParaRPr lang="en-US" altLang="en-US" sz="14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1"/>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l"/>
            <a:r>
              <a:rPr lang="en-US" altLang="en-US" sz="1400" smtClean="0">
                <a:latin typeface="Times New Roman" pitchFamily="18" charset="0"/>
              </a:rPr>
              <a:t>Case Study: Intel Processors</a:t>
            </a:r>
          </a:p>
        </p:txBody>
      </p:sp>
      <p:sp>
        <p:nvSpPr>
          <p:cNvPr id="16387" name="Slide Number Placeholder 4"/>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a:r>
              <a:rPr lang="en-US" altLang="en-US" sz="1400">
                <a:latin typeface="Times New Roman" pitchFamily="18" charset="0"/>
              </a:rPr>
              <a:t>Slide </a:t>
            </a:r>
            <a:fld id="{5F0BB44A-5D53-45D0-81EF-205FAF1C437F}" type="slidenum">
              <a:rPr lang="en-US" altLang="en-US" sz="1400">
                <a:latin typeface="Times New Roman" pitchFamily="18" charset="0"/>
              </a:rPr>
              <a:pPr algn="ctr"/>
              <a:t>13</a:t>
            </a:fld>
            <a:endParaRPr lang="en-US" altLang="en-US" sz="1400">
              <a:latin typeface="Times New Roman" pitchFamily="18" charset="0"/>
            </a:endParaRPr>
          </a:p>
        </p:txBody>
      </p:sp>
      <p:sp>
        <p:nvSpPr>
          <p:cNvPr id="16388" name="Rectangle 2"/>
          <p:cNvSpPr>
            <a:spLocks noGrp="1" noChangeArrowheads="1"/>
          </p:cNvSpPr>
          <p:nvPr>
            <p:ph type="title"/>
          </p:nvPr>
        </p:nvSpPr>
        <p:spPr/>
        <p:txBody>
          <a:bodyPr/>
          <a:lstStyle/>
          <a:p>
            <a:r>
              <a:rPr lang="en-US" altLang="en-US" smtClean="0">
                <a:solidFill>
                  <a:srgbClr val="FF0000"/>
                </a:solidFill>
              </a:rPr>
              <a:t>Intel Outline</a:t>
            </a:r>
          </a:p>
        </p:txBody>
      </p:sp>
      <p:sp>
        <p:nvSpPr>
          <p:cNvPr id="16389" name="Rectangle 3"/>
          <p:cNvSpPr>
            <a:spLocks noGrp="1" noChangeArrowheads="1"/>
          </p:cNvSpPr>
          <p:nvPr>
            <p:ph type="body" idx="1"/>
          </p:nvPr>
        </p:nvSpPr>
        <p:spPr/>
        <p:txBody>
          <a:bodyPr/>
          <a:lstStyle/>
          <a:p>
            <a:r>
              <a:rPr lang="en-US" altLang="en-US" smtClean="0"/>
              <a:t>Evolution of Intel Microprocessors</a:t>
            </a:r>
          </a:p>
          <a:p>
            <a:pPr lvl="1"/>
            <a:r>
              <a:rPr lang="en-US" altLang="en-US" smtClean="0"/>
              <a:t>Scaling from 4004 to Pentium Core i7</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1"/>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l"/>
            <a:r>
              <a:rPr lang="en-US" altLang="en-US" sz="1400" smtClean="0">
                <a:latin typeface="Times New Roman" pitchFamily="18" charset="0"/>
              </a:rPr>
              <a:t>Case Study: Intel Processors</a:t>
            </a:r>
          </a:p>
        </p:txBody>
      </p:sp>
      <p:sp>
        <p:nvSpPr>
          <p:cNvPr id="17411" name="Slide Number Placeholder 4"/>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a:r>
              <a:rPr lang="en-US" altLang="en-US" sz="1400">
                <a:latin typeface="Times New Roman" pitchFamily="18" charset="0"/>
              </a:rPr>
              <a:t>Slide </a:t>
            </a:r>
            <a:fld id="{11A0630E-8869-4303-A476-BE53328D33DB}" type="slidenum">
              <a:rPr lang="en-US" altLang="en-US" sz="1400">
                <a:latin typeface="Times New Roman" pitchFamily="18" charset="0"/>
              </a:rPr>
              <a:pPr algn="ctr"/>
              <a:t>14</a:t>
            </a:fld>
            <a:endParaRPr lang="en-US" altLang="en-US" sz="1400">
              <a:latin typeface="Times New Roman" pitchFamily="18" charset="0"/>
            </a:endParaRPr>
          </a:p>
        </p:txBody>
      </p:sp>
      <p:sp>
        <p:nvSpPr>
          <p:cNvPr id="17412" name="Rectangle 1026"/>
          <p:cNvSpPr>
            <a:spLocks noGrp="1" noChangeArrowheads="1"/>
          </p:cNvSpPr>
          <p:nvPr>
            <p:ph type="title"/>
          </p:nvPr>
        </p:nvSpPr>
        <p:spPr/>
        <p:txBody>
          <a:bodyPr/>
          <a:lstStyle/>
          <a:p>
            <a:r>
              <a:rPr lang="en-US" altLang="en-US" smtClean="0"/>
              <a:t>4004</a:t>
            </a:r>
          </a:p>
        </p:txBody>
      </p:sp>
      <p:sp>
        <p:nvSpPr>
          <p:cNvPr id="17413" name="Rectangle 1027"/>
          <p:cNvSpPr>
            <a:spLocks noGrp="1" noChangeArrowheads="1"/>
          </p:cNvSpPr>
          <p:nvPr>
            <p:ph type="body" idx="1"/>
          </p:nvPr>
        </p:nvSpPr>
        <p:spPr/>
        <p:txBody>
          <a:bodyPr/>
          <a:lstStyle/>
          <a:p>
            <a:r>
              <a:rPr lang="en-US" altLang="en-US" smtClean="0"/>
              <a:t> </a:t>
            </a:r>
            <a:r>
              <a:rPr lang="en-US" altLang="en-US" sz="2000" smtClean="0"/>
              <a:t>First microprocessor (1971)</a:t>
            </a:r>
          </a:p>
          <a:p>
            <a:pPr lvl="1"/>
            <a:r>
              <a:rPr lang="en-US" altLang="en-US" sz="2000" smtClean="0"/>
              <a:t>For Busicom calculator</a:t>
            </a:r>
          </a:p>
          <a:p>
            <a:r>
              <a:rPr lang="en-US" altLang="en-US" sz="2000" smtClean="0"/>
              <a:t>Characteristics</a:t>
            </a:r>
          </a:p>
          <a:p>
            <a:pPr lvl="1"/>
            <a:r>
              <a:rPr lang="en-US" altLang="en-US" sz="2000" smtClean="0"/>
              <a:t>10 </a:t>
            </a:r>
            <a:r>
              <a:rPr lang="en-US" altLang="en-US" sz="2000" smtClean="0">
                <a:latin typeface="Symbol" pitchFamily="18" charset="2"/>
              </a:rPr>
              <a:t>m</a:t>
            </a:r>
            <a:r>
              <a:rPr lang="en-US" altLang="en-US" sz="2000" smtClean="0"/>
              <a:t>m process</a:t>
            </a:r>
          </a:p>
          <a:p>
            <a:pPr lvl="1"/>
            <a:r>
              <a:rPr lang="en-US" altLang="en-US" sz="2000" smtClean="0">
                <a:solidFill>
                  <a:srgbClr val="FF0000"/>
                </a:solidFill>
              </a:rPr>
              <a:t>2300 transistors</a:t>
            </a:r>
          </a:p>
          <a:p>
            <a:pPr lvl="1"/>
            <a:r>
              <a:rPr lang="en-US" altLang="en-US" sz="2000" smtClean="0">
                <a:solidFill>
                  <a:srgbClr val="FF0000"/>
                </a:solidFill>
              </a:rPr>
              <a:t>400 – 800 kHz</a:t>
            </a:r>
          </a:p>
          <a:p>
            <a:pPr lvl="1"/>
            <a:r>
              <a:rPr lang="en-US" altLang="en-US" sz="2000" smtClean="0"/>
              <a:t>4-bit word size</a:t>
            </a:r>
          </a:p>
          <a:p>
            <a:pPr lvl="1"/>
            <a:r>
              <a:rPr lang="en-US" altLang="en-US" sz="2000" smtClean="0"/>
              <a:t>16-pin DIP package</a:t>
            </a:r>
          </a:p>
          <a:p>
            <a:r>
              <a:rPr lang="en-US" altLang="en-US" sz="2000" smtClean="0"/>
              <a:t>Masks hand cut from Rubylith</a:t>
            </a:r>
          </a:p>
          <a:p>
            <a:pPr lvl="1"/>
            <a:r>
              <a:rPr lang="en-US" altLang="en-US" sz="2000" smtClean="0"/>
              <a:t>Drawn with color pencils</a:t>
            </a:r>
          </a:p>
          <a:p>
            <a:pPr lvl="1"/>
            <a:r>
              <a:rPr lang="en-US" altLang="en-US" sz="2000" smtClean="0"/>
              <a:t>1 metal, 1 poly (jumpers)</a:t>
            </a:r>
          </a:p>
          <a:p>
            <a:pPr lvl="1"/>
            <a:r>
              <a:rPr lang="en-US" altLang="en-US" sz="2000" smtClean="0"/>
              <a:t>Diagonal lines (!)</a:t>
            </a:r>
          </a:p>
        </p:txBody>
      </p:sp>
      <p:sp>
        <p:nvSpPr>
          <p:cNvPr id="17414" name="AutoShape 1029"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17415" name="AutoShape 1031"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17416" name="AutoShape 1033"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17417" name="AutoShape 1035"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pic>
        <p:nvPicPr>
          <p:cNvPr id="17418" name="Picture 1037" descr="4004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524000"/>
            <a:ext cx="34242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1"/>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l"/>
            <a:r>
              <a:rPr lang="en-US" altLang="en-US" sz="1400" smtClean="0">
                <a:latin typeface="Times New Roman" pitchFamily="18" charset="0"/>
              </a:rPr>
              <a:t>Case Study: Intel Processors</a:t>
            </a:r>
          </a:p>
        </p:txBody>
      </p:sp>
      <p:sp>
        <p:nvSpPr>
          <p:cNvPr id="18435" name="Slide Number Placeholder 4"/>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a:r>
              <a:rPr lang="en-US" altLang="en-US" sz="1400">
                <a:latin typeface="Times New Roman" pitchFamily="18" charset="0"/>
              </a:rPr>
              <a:t>Slide </a:t>
            </a:r>
            <a:fld id="{125BB79E-2743-42F7-AE14-A042FA7BFD84}" type="slidenum">
              <a:rPr lang="en-US" altLang="en-US" sz="1400">
                <a:latin typeface="Times New Roman" pitchFamily="18" charset="0"/>
              </a:rPr>
              <a:pPr algn="ctr"/>
              <a:t>15</a:t>
            </a:fld>
            <a:endParaRPr lang="en-US" altLang="en-US" sz="1400">
              <a:latin typeface="Times New Roman" pitchFamily="18" charset="0"/>
            </a:endParaRPr>
          </a:p>
        </p:txBody>
      </p:sp>
      <p:sp>
        <p:nvSpPr>
          <p:cNvPr id="18436" name="Rectangle 2"/>
          <p:cNvSpPr>
            <a:spLocks noGrp="1" noChangeArrowheads="1"/>
          </p:cNvSpPr>
          <p:nvPr>
            <p:ph type="title"/>
          </p:nvPr>
        </p:nvSpPr>
        <p:spPr/>
        <p:txBody>
          <a:bodyPr/>
          <a:lstStyle/>
          <a:p>
            <a:r>
              <a:rPr lang="en-US" altLang="en-US" smtClean="0"/>
              <a:t>8008</a:t>
            </a:r>
          </a:p>
        </p:txBody>
      </p:sp>
      <p:sp>
        <p:nvSpPr>
          <p:cNvPr id="18437" name="Rectangle 3"/>
          <p:cNvSpPr>
            <a:spLocks noGrp="1" noChangeArrowheads="1"/>
          </p:cNvSpPr>
          <p:nvPr>
            <p:ph type="body" idx="1"/>
          </p:nvPr>
        </p:nvSpPr>
        <p:spPr/>
        <p:txBody>
          <a:bodyPr/>
          <a:lstStyle/>
          <a:p>
            <a:r>
              <a:rPr lang="en-US" altLang="en-US" smtClean="0"/>
              <a:t> </a:t>
            </a:r>
            <a:r>
              <a:rPr lang="en-US" altLang="en-US" sz="2000" smtClean="0"/>
              <a:t>8-bit follow-on (1972)</a:t>
            </a:r>
          </a:p>
          <a:p>
            <a:pPr lvl="1"/>
            <a:r>
              <a:rPr lang="en-US" altLang="en-US" sz="2000" smtClean="0"/>
              <a:t>Dumb terminals</a:t>
            </a:r>
          </a:p>
          <a:p>
            <a:r>
              <a:rPr lang="en-US" altLang="en-US" sz="2000" smtClean="0"/>
              <a:t>Characteristics</a:t>
            </a:r>
          </a:p>
          <a:p>
            <a:pPr lvl="1"/>
            <a:r>
              <a:rPr lang="en-US" altLang="en-US" sz="2000" smtClean="0"/>
              <a:t>10 </a:t>
            </a:r>
            <a:r>
              <a:rPr lang="en-US" altLang="en-US" sz="2000" smtClean="0">
                <a:latin typeface="Symbol" pitchFamily="18" charset="2"/>
              </a:rPr>
              <a:t>m</a:t>
            </a:r>
            <a:r>
              <a:rPr lang="en-US" altLang="en-US" sz="2000" smtClean="0"/>
              <a:t>m process</a:t>
            </a:r>
          </a:p>
          <a:p>
            <a:pPr lvl="1"/>
            <a:r>
              <a:rPr lang="en-US" altLang="en-US" sz="2000" smtClean="0"/>
              <a:t>3500 transistors</a:t>
            </a:r>
          </a:p>
          <a:p>
            <a:pPr lvl="1"/>
            <a:r>
              <a:rPr lang="en-US" altLang="en-US" sz="2000" smtClean="0"/>
              <a:t>500 – 800 kHz</a:t>
            </a:r>
          </a:p>
          <a:p>
            <a:pPr lvl="1"/>
            <a:r>
              <a:rPr lang="en-US" altLang="en-US" sz="2000" smtClean="0"/>
              <a:t>8-bit word size</a:t>
            </a:r>
          </a:p>
          <a:p>
            <a:pPr lvl="1"/>
            <a:r>
              <a:rPr lang="en-US" altLang="en-US" sz="2000" smtClean="0"/>
              <a:t>18-pin DIP package</a:t>
            </a:r>
          </a:p>
          <a:p>
            <a:r>
              <a:rPr lang="en-US" altLang="en-US" sz="2000" smtClean="0"/>
              <a:t>Note 8-bit datapaths</a:t>
            </a:r>
          </a:p>
          <a:p>
            <a:pPr lvl="1"/>
            <a:r>
              <a:rPr lang="en-US" altLang="en-US" sz="2000" smtClean="0"/>
              <a:t>Individual transistors visible</a:t>
            </a:r>
          </a:p>
        </p:txBody>
      </p:sp>
      <p:sp>
        <p:nvSpPr>
          <p:cNvPr id="18438" name="AutoShape 4"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18439" name="AutoShape 5"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18440" name="AutoShape 6"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18441" name="AutoShape 7"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pic>
        <p:nvPicPr>
          <p:cNvPr id="18442" name="Picture 10" descr="8008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88" y="1524000"/>
            <a:ext cx="323373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1"/>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l"/>
            <a:r>
              <a:rPr lang="en-US" altLang="en-US" sz="1400" smtClean="0">
                <a:latin typeface="Times New Roman" pitchFamily="18" charset="0"/>
              </a:rPr>
              <a:t>Case Study: Intel Processors</a:t>
            </a:r>
          </a:p>
        </p:txBody>
      </p:sp>
      <p:sp>
        <p:nvSpPr>
          <p:cNvPr id="19459" name="Slide Number Placeholder 4"/>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a:r>
              <a:rPr lang="en-US" altLang="en-US" sz="1400">
                <a:latin typeface="Times New Roman" pitchFamily="18" charset="0"/>
              </a:rPr>
              <a:t>Slide </a:t>
            </a:r>
            <a:fld id="{6FF8A88A-0335-488E-927F-09996CAA8454}" type="slidenum">
              <a:rPr lang="en-US" altLang="en-US" sz="1400">
                <a:latin typeface="Times New Roman" pitchFamily="18" charset="0"/>
              </a:rPr>
              <a:pPr algn="ctr"/>
              <a:t>16</a:t>
            </a:fld>
            <a:endParaRPr lang="en-US" altLang="en-US" sz="1400">
              <a:latin typeface="Times New Roman" pitchFamily="18" charset="0"/>
            </a:endParaRPr>
          </a:p>
        </p:txBody>
      </p:sp>
      <p:sp>
        <p:nvSpPr>
          <p:cNvPr id="19460" name="Rectangle 2"/>
          <p:cNvSpPr>
            <a:spLocks noGrp="1" noChangeArrowheads="1"/>
          </p:cNvSpPr>
          <p:nvPr>
            <p:ph type="title"/>
          </p:nvPr>
        </p:nvSpPr>
        <p:spPr/>
        <p:txBody>
          <a:bodyPr/>
          <a:lstStyle/>
          <a:p>
            <a:r>
              <a:rPr lang="en-US" altLang="en-US" smtClean="0"/>
              <a:t>8080</a:t>
            </a:r>
          </a:p>
        </p:txBody>
      </p:sp>
      <p:sp>
        <p:nvSpPr>
          <p:cNvPr id="19461" name="Rectangle 3"/>
          <p:cNvSpPr>
            <a:spLocks noGrp="1" noChangeArrowheads="1"/>
          </p:cNvSpPr>
          <p:nvPr>
            <p:ph type="body" idx="1"/>
          </p:nvPr>
        </p:nvSpPr>
        <p:spPr/>
        <p:txBody>
          <a:bodyPr/>
          <a:lstStyle/>
          <a:p>
            <a:r>
              <a:rPr lang="en-US" altLang="en-US" smtClean="0"/>
              <a:t> </a:t>
            </a:r>
            <a:r>
              <a:rPr lang="en-US" altLang="en-US" sz="2000" smtClean="0"/>
              <a:t>16-bit address bus (1974)</a:t>
            </a:r>
          </a:p>
          <a:p>
            <a:pPr lvl="1"/>
            <a:r>
              <a:rPr lang="en-US" altLang="en-US" sz="2000" smtClean="0"/>
              <a:t>Used in Altair computer</a:t>
            </a:r>
          </a:p>
          <a:p>
            <a:pPr lvl="2"/>
            <a:r>
              <a:rPr lang="en-US" altLang="en-US" sz="2000" smtClean="0"/>
              <a:t>(early hobbyist PC)</a:t>
            </a:r>
          </a:p>
          <a:p>
            <a:r>
              <a:rPr lang="en-US" altLang="en-US" sz="2000" smtClean="0"/>
              <a:t>Characteristics</a:t>
            </a:r>
          </a:p>
          <a:p>
            <a:pPr lvl="1"/>
            <a:r>
              <a:rPr lang="en-US" altLang="en-US" sz="2000" smtClean="0"/>
              <a:t>6 </a:t>
            </a:r>
            <a:r>
              <a:rPr lang="en-US" altLang="en-US" sz="2000" smtClean="0">
                <a:latin typeface="Symbol" pitchFamily="18" charset="2"/>
              </a:rPr>
              <a:t>m</a:t>
            </a:r>
            <a:r>
              <a:rPr lang="en-US" altLang="en-US" sz="2000" smtClean="0"/>
              <a:t>m process</a:t>
            </a:r>
          </a:p>
          <a:p>
            <a:pPr lvl="1"/>
            <a:r>
              <a:rPr lang="en-US" altLang="en-US" sz="2000" smtClean="0"/>
              <a:t>4500 transistors</a:t>
            </a:r>
          </a:p>
          <a:p>
            <a:pPr lvl="1"/>
            <a:r>
              <a:rPr lang="en-US" altLang="en-US" sz="2000" smtClean="0"/>
              <a:t>2 MHz</a:t>
            </a:r>
          </a:p>
          <a:p>
            <a:pPr lvl="1"/>
            <a:r>
              <a:rPr lang="en-US" altLang="en-US" sz="2000" smtClean="0"/>
              <a:t>8-bit word size</a:t>
            </a:r>
          </a:p>
          <a:p>
            <a:pPr lvl="1"/>
            <a:r>
              <a:rPr lang="en-US" altLang="en-US" sz="2000" smtClean="0"/>
              <a:t>40-pin DIP package</a:t>
            </a:r>
          </a:p>
        </p:txBody>
      </p:sp>
      <p:sp>
        <p:nvSpPr>
          <p:cNvPr id="19462" name="AutoShape 4"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19463" name="AutoShape 5"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19464" name="AutoShape 6"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19465" name="AutoShape 7"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pic>
        <p:nvPicPr>
          <p:cNvPr id="19466" name="Picture 10" descr="8080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524000"/>
            <a:ext cx="3954463"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l"/>
            <a:r>
              <a:rPr lang="en-US" altLang="en-US" sz="1400" smtClean="0">
                <a:latin typeface="Times New Roman" pitchFamily="18" charset="0"/>
              </a:rPr>
              <a:t>Case Study: Intel Processors</a:t>
            </a:r>
          </a:p>
        </p:txBody>
      </p:sp>
      <p:sp>
        <p:nvSpPr>
          <p:cNvPr id="20483" name="Slide Number Placeholder 4"/>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a:r>
              <a:rPr lang="en-US" altLang="en-US" sz="1400">
                <a:latin typeface="Times New Roman" pitchFamily="18" charset="0"/>
              </a:rPr>
              <a:t>Slide </a:t>
            </a:r>
            <a:fld id="{CF3705B3-1947-4D60-9338-F8743546ABC1}" type="slidenum">
              <a:rPr lang="en-US" altLang="en-US" sz="1400">
                <a:latin typeface="Times New Roman" pitchFamily="18" charset="0"/>
              </a:rPr>
              <a:pPr algn="ctr"/>
              <a:t>17</a:t>
            </a:fld>
            <a:endParaRPr lang="en-US" altLang="en-US" sz="1400">
              <a:latin typeface="Times New Roman" pitchFamily="18" charset="0"/>
            </a:endParaRPr>
          </a:p>
        </p:txBody>
      </p:sp>
      <p:sp>
        <p:nvSpPr>
          <p:cNvPr id="20484" name="Rectangle 2"/>
          <p:cNvSpPr>
            <a:spLocks noGrp="1" noChangeArrowheads="1"/>
          </p:cNvSpPr>
          <p:nvPr>
            <p:ph type="title"/>
          </p:nvPr>
        </p:nvSpPr>
        <p:spPr/>
        <p:txBody>
          <a:bodyPr/>
          <a:lstStyle/>
          <a:p>
            <a:r>
              <a:rPr lang="en-US" altLang="en-US" smtClean="0"/>
              <a:t>8086 / 8088</a:t>
            </a:r>
          </a:p>
        </p:txBody>
      </p:sp>
      <p:sp>
        <p:nvSpPr>
          <p:cNvPr id="20485" name="Rectangle 3"/>
          <p:cNvSpPr>
            <a:spLocks noGrp="1" noChangeArrowheads="1"/>
          </p:cNvSpPr>
          <p:nvPr>
            <p:ph type="body" idx="1"/>
          </p:nvPr>
        </p:nvSpPr>
        <p:spPr/>
        <p:txBody>
          <a:bodyPr/>
          <a:lstStyle/>
          <a:p>
            <a:r>
              <a:rPr lang="en-US" altLang="en-US" smtClean="0"/>
              <a:t> </a:t>
            </a:r>
            <a:r>
              <a:rPr lang="en-US" altLang="en-US" sz="2000" smtClean="0"/>
              <a:t>16-bit processor (1978-9)</a:t>
            </a:r>
          </a:p>
          <a:p>
            <a:pPr lvl="1"/>
            <a:r>
              <a:rPr lang="en-US" altLang="en-US" sz="2000" smtClean="0"/>
              <a:t>IBM PC and PC XT</a:t>
            </a:r>
          </a:p>
          <a:p>
            <a:pPr lvl="1"/>
            <a:r>
              <a:rPr lang="en-US" altLang="en-US" sz="2000" smtClean="0"/>
              <a:t>Revolutionary products</a:t>
            </a:r>
          </a:p>
          <a:p>
            <a:pPr lvl="1"/>
            <a:r>
              <a:rPr lang="en-US" altLang="en-US" sz="2000" smtClean="0"/>
              <a:t>Introduced x86 ISA</a:t>
            </a:r>
          </a:p>
          <a:p>
            <a:r>
              <a:rPr lang="en-US" altLang="en-US" sz="2000" smtClean="0"/>
              <a:t>Characteristics</a:t>
            </a:r>
          </a:p>
          <a:p>
            <a:pPr lvl="1"/>
            <a:r>
              <a:rPr lang="en-US" altLang="en-US" sz="2000" smtClean="0"/>
              <a:t>3 </a:t>
            </a:r>
            <a:r>
              <a:rPr lang="en-US" altLang="en-US" sz="2000" smtClean="0">
                <a:latin typeface="Symbol" pitchFamily="18" charset="2"/>
              </a:rPr>
              <a:t>m</a:t>
            </a:r>
            <a:r>
              <a:rPr lang="en-US" altLang="en-US" sz="2000" smtClean="0"/>
              <a:t>m process</a:t>
            </a:r>
          </a:p>
          <a:p>
            <a:pPr lvl="1"/>
            <a:r>
              <a:rPr lang="en-US" altLang="en-US" sz="2000" smtClean="0"/>
              <a:t>29k transistors</a:t>
            </a:r>
          </a:p>
          <a:p>
            <a:pPr lvl="1"/>
            <a:r>
              <a:rPr lang="en-US" altLang="en-US" sz="2000" smtClean="0"/>
              <a:t>5-10 MHz</a:t>
            </a:r>
          </a:p>
          <a:p>
            <a:pPr lvl="1"/>
            <a:r>
              <a:rPr lang="en-US" altLang="en-US" sz="2000" smtClean="0"/>
              <a:t>16-bit word size</a:t>
            </a:r>
          </a:p>
          <a:p>
            <a:pPr lvl="1"/>
            <a:r>
              <a:rPr lang="en-US" altLang="en-US" sz="2000" smtClean="0"/>
              <a:t>40-pin DIP package</a:t>
            </a:r>
          </a:p>
          <a:p>
            <a:r>
              <a:rPr lang="en-US" altLang="en-US" sz="2000" smtClean="0"/>
              <a:t>Microcode ROM</a:t>
            </a:r>
          </a:p>
        </p:txBody>
      </p:sp>
      <p:sp>
        <p:nvSpPr>
          <p:cNvPr id="20486" name="AutoShape 4"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0487" name="AutoShape 5"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0488" name="AutoShape 6"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0489" name="AutoShape 7"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pic>
        <p:nvPicPr>
          <p:cNvPr id="20490" name="Picture 10" descr="8088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676400"/>
            <a:ext cx="4125913" cy="424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1"/>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l"/>
            <a:r>
              <a:rPr lang="en-US" altLang="en-US" sz="1400" smtClean="0">
                <a:latin typeface="Times New Roman" pitchFamily="18" charset="0"/>
              </a:rPr>
              <a:t>Case Study: Intel Processors</a:t>
            </a:r>
          </a:p>
        </p:txBody>
      </p:sp>
      <p:sp>
        <p:nvSpPr>
          <p:cNvPr id="21507" name="Slide Number Placeholder 4"/>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a:r>
              <a:rPr lang="en-US" altLang="en-US" sz="1400">
                <a:latin typeface="Times New Roman" pitchFamily="18" charset="0"/>
              </a:rPr>
              <a:t>Slide </a:t>
            </a:r>
            <a:fld id="{61059389-0F59-48A9-ACF1-AFDFB99CFC2A}" type="slidenum">
              <a:rPr lang="en-US" altLang="en-US" sz="1400">
                <a:latin typeface="Times New Roman" pitchFamily="18" charset="0"/>
              </a:rPr>
              <a:pPr algn="ctr"/>
              <a:t>18</a:t>
            </a:fld>
            <a:endParaRPr lang="en-US" altLang="en-US" sz="1400">
              <a:latin typeface="Times New Roman" pitchFamily="18" charset="0"/>
            </a:endParaRPr>
          </a:p>
        </p:txBody>
      </p:sp>
      <p:sp>
        <p:nvSpPr>
          <p:cNvPr id="21508" name="Rectangle 2"/>
          <p:cNvSpPr>
            <a:spLocks noGrp="1" noChangeArrowheads="1"/>
          </p:cNvSpPr>
          <p:nvPr>
            <p:ph type="title"/>
          </p:nvPr>
        </p:nvSpPr>
        <p:spPr/>
        <p:txBody>
          <a:bodyPr/>
          <a:lstStyle/>
          <a:p>
            <a:r>
              <a:rPr lang="en-US" altLang="en-US" smtClean="0"/>
              <a:t>80286</a:t>
            </a:r>
          </a:p>
        </p:txBody>
      </p:sp>
      <p:sp>
        <p:nvSpPr>
          <p:cNvPr id="21509" name="Rectangle 3"/>
          <p:cNvSpPr>
            <a:spLocks noGrp="1" noChangeArrowheads="1"/>
          </p:cNvSpPr>
          <p:nvPr>
            <p:ph type="body" idx="1"/>
          </p:nvPr>
        </p:nvSpPr>
        <p:spPr/>
        <p:txBody>
          <a:bodyPr/>
          <a:lstStyle/>
          <a:p>
            <a:r>
              <a:rPr lang="en-US" altLang="en-US" smtClean="0"/>
              <a:t> </a:t>
            </a:r>
            <a:r>
              <a:rPr lang="en-US" altLang="en-US" sz="2000" smtClean="0"/>
              <a:t>Virtual memory (1982)</a:t>
            </a:r>
          </a:p>
          <a:p>
            <a:pPr lvl="1"/>
            <a:r>
              <a:rPr lang="en-US" altLang="en-US" sz="2000" smtClean="0"/>
              <a:t>IBM PC AT</a:t>
            </a:r>
          </a:p>
          <a:p>
            <a:r>
              <a:rPr lang="en-US" altLang="en-US" sz="2000" smtClean="0"/>
              <a:t>Characteristics</a:t>
            </a:r>
          </a:p>
          <a:p>
            <a:pPr lvl="1"/>
            <a:r>
              <a:rPr lang="en-US" altLang="en-US" sz="2000" smtClean="0"/>
              <a:t>1.5 </a:t>
            </a:r>
            <a:r>
              <a:rPr lang="en-US" altLang="en-US" sz="2000" smtClean="0">
                <a:latin typeface="Symbol" pitchFamily="18" charset="2"/>
              </a:rPr>
              <a:t>m</a:t>
            </a:r>
            <a:r>
              <a:rPr lang="en-US" altLang="en-US" sz="2000" smtClean="0"/>
              <a:t>m process</a:t>
            </a:r>
          </a:p>
          <a:p>
            <a:pPr lvl="1"/>
            <a:r>
              <a:rPr lang="en-US" altLang="en-US" sz="2000" smtClean="0"/>
              <a:t>134k transistors</a:t>
            </a:r>
          </a:p>
          <a:p>
            <a:pPr lvl="1"/>
            <a:r>
              <a:rPr lang="en-US" altLang="en-US" sz="2000" smtClean="0"/>
              <a:t>6-12 MHz</a:t>
            </a:r>
          </a:p>
          <a:p>
            <a:pPr lvl="1"/>
            <a:r>
              <a:rPr lang="en-US" altLang="en-US" sz="2000" smtClean="0"/>
              <a:t>16-bit word size</a:t>
            </a:r>
          </a:p>
          <a:p>
            <a:pPr lvl="1"/>
            <a:r>
              <a:rPr lang="en-US" altLang="en-US" sz="2000" smtClean="0"/>
              <a:t>68-pin PGA</a:t>
            </a:r>
          </a:p>
          <a:p>
            <a:r>
              <a:rPr lang="en-US" altLang="en-US" sz="2000" smtClean="0"/>
              <a:t>Regular datapaths and</a:t>
            </a:r>
          </a:p>
          <a:p>
            <a:pPr>
              <a:buFont typeface="Wingdings" pitchFamily="2" charset="2"/>
              <a:buNone/>
            </a:pPr>
            <a:r>
              <a:rPr lang="en-US" altLang="en-US" sz="2000" smtClean="0"/>
              <a:t>	ROMs</a:t>
            </a:r>
          </a:p>
          <a:p>
            <a:pPr>
              <a:buFont typeface="Wingdings" pitchFamily="2" charset="2"/>
              <a:buNone/>
            </a:pPr>
            <a:r>
              <a:rPr lang="en-US" altLang="en-US" sz="2000" smtClean="0"/>
              <a:t>	Bitslices clearly visible</a:t>
            </a:r>
          </a:p>
        </p:txBody>
      </p:sp>
      <p:sp>
        <p:nvSpPr>
          <p:cNvPr id="21510" name="AutoShape 4"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1511" name="AutoShape 5"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1512" name="AutoShape 6"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1513" name="AutoShape 7"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pic>
        <p:nvPicPr>
          <p:cNvPr id="21514" name="Picture 10" descr="28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2588" y="1524000"/>
            <a:ext cx="42957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1"/>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l"/>
            <a:r>
              <a:rPr lang="en-US" altLang="en-US" sz="1400" smtClean="0">
                <a:latin typeface="Times New Roman" pitchFamily="18" charset="0"/>
              </a:rPr>
              <a:t>Case Study: Intel Processors</a:t>
            </a:r>
          </a:p>
        </p:txBody>
      </p:sp>
      <p:sp>
        <p:nvSpPr>
          <p:cNvPr id="22531" name="Slide Number Placeholder 4"/>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a:r>
              <a:rPr lang="en-US" altLang="en-US" sz="1400">
                <a:latin typeface="Times New Roman" pitchFamily="18" charset="0"/>
              </a:rPr>
              <a:t>Slide </a:t>
            </a:r>
            <a:fld id="{F3E41827-2D04-426B-BD26-28C6901B0CCC}" type="slidenum">
              <a:rPr lang="en-US" altLang="en-US" sz="1400">
                <a:latin typeface="Times New Roman" pitchFamily="18" charset="0"/>
              </a:rPr>
              <a:pPr algn="ctr"/>
              <a:t>19</a:t>
            </a:fld>
            <a:endParaRPr lang="en-US" altLang="en-US" sz="1400">
              <a:latin typeface="Times New Roman" pitchFamily="18" charset="0"/>
            </a:endParaRPr>
          </a:p>
        </p:txBody>
      </p:sp>
      <p:sp>
        <p:nvSpPr>
          <p:cNvPr id="22532" name="Rectangle 2"/>
          <p:cNvSpPr>
            <a:spLocks noGrp="1" noChangeArrowheads="1"/>
          </p:cNvSpPr>
          <p:nvPr>
            <p:ph type="title"/>
          </p:nvPr>
        </p:nvSpPr>
        <p:spPr/>
        <p:txBody>
          <a:bodyPr/>
          <a:lstStyle/>
          <a:p>
            <a:r>
              <a:rPr lang="en-US" altLang="en-US" smtClean="0"/>
              <a:t>80386</a:t>
            </a:r>
          </a:p>
        </p:txBody>
      </p:sp>
      <p:sp>
        <p:nvSpPr>
          <p:cNvPr id="22533" name="Rectangle 3"/>
          <p:cNvSpPr>
            <a:spLocks noGrp="1" noChangeArrowheads="1"/>
          </p:cNvSpPr>
          <p:nvPr>
            <p:ph type="body" idx="1"/>
          </p:nvPr>
        </p:nvSpPr>
        <p:spPr/>
        <p:txBody>
          <a:bodyPr/>
          <a:lstStyle/>
          <a:p>
            <a:r>
              <a:rPr lang="en-US" altLang="en-US" smtClean="0"/>
              <a:t> </a:t>
            </a:r>
            <a:r>
              <a:rPr lang="en-US" altLang="en-US" sz="2000" smtClean="0"/>
              <a:t>32-bit processor (1985)</a:t>
            </a:r>
          </a:p>
          <a:p>
            <a:pPr lvl="1"/>
            <a:r>
              <a:rPr lang="en-US" altLang="en-US" sz="2000" smtClean="0"/>
              <a:t>Modern x86 ISA</a:t>
            </a:r>
          </a:p>
          <a:p>
            <a:r>
              <a:rPr lang="en-US" altLang="en-US" sz="2000" smtClean="0"/>
              <a:t>Characteristics</a:t>
            </a:r>
          </a:p>
          <a:p>
            <a:pPr lvl="1"/>
            <a:r>
              <a:rPr lang="en-US" altLang="en-US" sz="2000" smtClean="0"/>
              <a:t>1.5-1 </a:t>
            </a:r>
            <a:r>
              <a:rPr lang="en-US" altLang="en-US" sz="2000" smtClean="0">
                <a:latin typeface="Symbol" pitchFamily="18" charset="2"/>
              </a:rPr>
              <a:t>m</a:t>
            </a:r>
            <a:r>
              <a:rPr lang="en-US" altLang="en-US" sz="2000" smtClean="0"/>
              <a:t>m process</a:t>
            </a:r>
          </a:p>
          <a:p>
            <a:pPr lvl="1"/>
            <a:r>
              <a:rPr lang="en-US" altLang="en-US" sz="2000" smtClean="0"/>
              <a:t>275k transistors</a:t>
            </a:r>
          </a:p>
          <a:p>
            <a:pPr lvl="1"/>
            <a:r>
              <a:rPr lang="en-US" altLang="en-US" sz="2000" smtClean="0"/>
              <a:t>16-33 MHz</a:t>
            </a:r>
          </a:p>
          <a:p>
            <a:pPr lvl="1"/>
            <a:r>
              <a:rPr lang="en-US" altLang="en-US" sz="2000" smtClean="0"/>
              <a:t>32-bit word size</a:t>
            </a:r>
          </a:p>
          <a:p>
            <a:pPr lvl="1"/>
            <a:r>
              <a:rPr lang="en-US" altLang="en-US" sz="2000" smtClean="0"/>
              <a:t>100-pin PGA</a:t>
            </a:r>
          </a:p>
          <a:p>
            <a:r>
              <a:rPr lang="en-US" altLang="en-US" sz="2000" smtClean="0"/>
              <a:t>32-bit datapath,</a:t>
            </a:r>
          </a:p>
          <a:p>
            <a:pPr>
              <a:buFont typeface="Wingdings" pitchFamily="2" charset="2"/>
              <a:buNone/>
            </a:pPr>
            <a:r>
              <a:rPr lang="en-US" altLang="en-US" sz="2000" smtClean="0"/>
              <a:t>	microcode ROM,</a:t>
            </a:r>
          </a:p>
          <a:p>
            <a:pPr>
              <a:buFont typeface="Wingdings" pitchFamily="2" charset="2"/>
              <a:buNone/>
            </a:pPr>
            <a:r>
              <a:rPr lang="en-US" altLang="en-US" sz="2000" smtClean="0"/>
              <a:t>	synthesized control</a:t>
            </a:r>
          </a:p>
        </p:txBody>
      </p:sp>
      <p:sp>
        <p:nvSpPr>
          <p:cNvPr id="22534" name="AutoShape 4"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2535" name="AutoShape 5"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2536" name="AutoShape 6"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2537" name="AutoShape 7"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pic>
        <p:nvPicPr>
          <p:cNvPr id="22538" name="Picture 11" descr="38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350" y="1524000"/>
            <a:ext cx="42640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Goodmans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25" y="2566988"/>
            <a:ext cx="7026275"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p:cNvSpPr>
            <a:spLocks noGrp="1" noChangeArrowheads="1"/>
          </p:cNvSpPr>
          <p:nvPr>
            <p:ph type="ctrTitle"/>
          </p:nvPr>
        </p:nvSpPr>
        <p:spPr>
          <a:xfrm>
            <a:off x="609600" y="457200"/>
            <a:ext cx="7772400" cy="838200"/>
          </a:xfrm>
        </p:spPr>
        <p:txBody>
          <a:bodyPr/>
          <a:lstStyle/>
          <a:p>
            <a:pPr algn="l" eaLnBrk="1" hangingPunct="1"/>
            <a:r>
              <a:rPr lang="en-US" altLang="en-US" smtClean="0"/>
              <a:t>Personal Computer</a:t>
            </a:r>
          </a:p>
        </p:txBody>
      </p:sp>
      <p:sp>
        <p:nvSpPr>
          <p:cNvPr id="5124" name="Rectangle 3"/>
          <p:cNvSpPr>
            <a:spLocks noGrp="1" noChangeArrowheads="1"/>
          </p:cNvSpPr>
          <p:nvPr>
            <p:ph type="subTitle" idx="1"/>
          </p:nvPr>
        </p:nvSpPr>
        <p:spPr>
          <a:xfrm>
            <a:off x="914400" y="1676400"/>
            <a:ext cx="7924800" cy="1676400"/>
          </a:xfrm>
        </p:spPr>
        <p:txBody>
          <a:bodyPr/>
          <a:lstStyle/>
          <a:p>
            <a:pPr marL="609600" indent="-609600" algn="just" eaLnBrk="1" hangingPunct="1"/>
            <a:r>
              <a:rPr lang="en-US" altLang="en-US" sz="2800" smtClean="0"/>
              <a:t>A Personal Computer (PC) is a computer, in a </a:t>
            </a:r>
          </a:p>
          <a:p>
            <a:pPr marL="609600" indent="-609600" algn="just" eaLnBrk="1" hangingPunct="1"/>
            <a:r>
              <a:rPr lang="en-US" altLang="en-US" sz="2800" smtClean="0"/>
              <a:t>small cabinet or case that is sized to fit on a </a:t>
            </a:r>
          </a:p>
          <a:p>
            <a:pPr marL="609600" indent="-609600" algn="just" eaLnBrk="1" hangingPunct="1"/>
            <a:r>
              <a:rPr lang="en-US" altLang="en-US" sz="2800" smtClean="0"/>
              <a:t>desk.</a:t>
            </a:r>
          </a:p>
        </p:txBody>
      </p:sp>
      <p:sp>
        <p:nvSpPr>
          <p:cNvPr id="5125"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C2F7BD87-9E82-4188-A61B-CA4D159E3784}" type="datetime1">
              <a:rPr lang="en-US" altLang="en-US" sz="1400" smtClean="0"/>
              <a:pPr/>
              <a:t>1/25/2021</a:t>
            </a:fld>
            <a:endParaRPr lang="en-US" altLang="en-US" sz="1400" smtClean="0"/>
          </a:p>
        </p:txBody>
      </p:sp>
      <p:sp>
        <p:nvSpPr>
          <p:cNvPr id="512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51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C548DDC2-DB21-4863-B886-B6F4F17E5A28}" type="slidenum">
              <a:rPr lang="en-US" altLang="en-US" sz="1400"/>
              <a:pPr/>
              <a:t>2</a:t>
            </a:fld>
            <a:endParaRPr lang="en-US" altLang="en-US" sz="14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1"/>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l"/>
            <a:r>
              <a:rPr lang="en-US" altLang="en-US" sz="1400" smtClean="0">
                <a:latin typeface="Times New Roman" pitchFamily="18" charset="0"/>
              </a:rPr>
              <a:t>Case Study: Intel Processors</a:t>
            </a:r>
          </a:p>
        </p:txBody>
      </p:sp>
      <p:sp>
        <p:nvSpPr>
          <p:cNvPr id="23555" name="Slide Number Placeholder 4"/>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a:r>
              <a:rPr lang="en-US" altLang="en-US" sz="1400">
                <a:latin typeface="Times New Roman" pitchFamily="18" charset="0"/>
              </a:rPr>
              <a:t>Slide </a:t>
            </a:r>
            <a:fld id="{A5E74548-10F3-412D-8571-8FC9E30DD1A4}" type="slidenum">
              <a:rPr lang="en-US" altLang="en-US" sz="1400">
                <a:latin typeface="Times New Roman" pitchFamily="18" charset="0"/>
              </a:rPr>
              <a:pPr algn="ctr"/>
              <a:t>20</a:t>
            </a:fld>
            <a:endParaRPr lang="en-US" altLang="en-US" sz="1400">
              <a:latin typeface="Times New Roman" pitchFamily="18" charset="0"/>
            </a:endParaRPr>
          </a:p>
        </p:txBody>
      </p:sp>
      <p:sp>
        <p:nvSpPr>
          <p:cNvPr id="23556" name="Rectangle 2"/>
          <p:cNvSpPr>
            <a:spLocks noGrp="1" noChangeArrowheads="1"/>
          </p:cNvSpPr>
          <p:nvPr>
            <p:ph type="title"/>
          </p:nvPr>
        </p:nvSpPr>
        <p:spPr/>
        <p:txBody>
          <a:bodyPr/>
          <a:lstStyle/>
          <a:p>
            <a:r>
              <a:rPr lang="en-US" altLang="en-US" smtClean="0"/>
              <a:t>80486</a:t>
            </a:r>
          </a:p>
        </p:txBody>
      </p:sp>
      <p:sp>
        <p:nvSpPr>
          <p:cNvPr id="23557" name="Rectangle 3"/>
          <p:cNvSpPr>
            <a:spLocks noGrp="1" noChangeArrowheads="1"/>
          </p:cNvSpPr>
          <p:nvPr>
            <p:ph type="body" idx="1"/>
          </p:nvPr>
        </p:nvSpPr>
        <p:spPr>
          <a:xfrm>
            <a:off x="457200" y="1268413"/>
            <a:ext cx="8229600" cy="4525962"/>
          </a:xfrm>
        </p:spPr>
        <p:txBody>
          <a:bodyPr/>
          <a:lstStyle/>
          <a:p>
            <a:r>
              <a:rPr lang="en-US" altLang="en-US" smtClean="0"/>
              <a:t> </a:t>
            </a:r>
            <a:r>
              <a:rPr lang="en-US" altLang="en-US" sz="2000" smtClean="0"/>
              <a:t>Pipelining (1989)</a:t>
            </a:r>
          </a:p>
          <a:p>
            <a:pPr lvl="1"/>
            <a:r>
              <a:rPr lang="en-US" altLang="en-US" sz="2000" smtClean="0"/>
              <a:t>Floating point unit</a:t>
            </a:r>
          </a:p>
          <a:p>
            <a:pPr lvl="1"/>
            <a:r>
              <a:rPr lang="en-US" altLang="en-US" sz="2000" smtClean="0"/>
              <a:t>8 KB cache</a:t>
            </a:r>
          </a:p>
          <a:p>
            <a:r>
              <a:rPr lang="en-US" altLang="en-US" sz="2000" smtClean="0"/>
              <a:t>Characteristics</a:t>
            </a:r>
          </a:p>
          <a:p>
            <a:pPr lvl="1"/>
            <a:r>
              <a:rPr lang="en-US" altLang="en-US" sz="2000" smtClean="0"/>
              <a:t>1-0.6 </a:t>
            </a:r>
            <a:r>
              <a:rPr lang="en-US" altLang="en-US" sz="2000" smtClean="0">
                <a:latin typeface="Symbol" pitchFamily="18" charset="2"/>
              </a:rPr>
              <a:t>m</a:t>
            </a:r>
            <a:r>
              <a:rPr lang="en-US" altLang="en-US" sz="2000" smtClean="0"/>
              <a:t>m process</a:t>
            </a:r>
          </a:p>
          <a:p>
            <a:pPr lvl="1"/>
            <a:r>
              <a:rPr lang="en-US" altLang="en-US" sz="2000" smtClean="0"/>
              <a:t>1.2M transistors</a:t>
            </a:r>
          </a:p>
          <a:p>
            <a:pPr lvl="1"/>
            <a:r>
              <a:rPr lang="en-US" altLang="en-US" sz="2000" smtClean="0"/>
              <a:t>25-100 MHz</a:t>
            </a:r>
          </a:p>
          <a:p>
            <a:pPr lvl="1"/>
            <a:r>
              <a:rPr lang="en-US" altLang="en-US" sz="2000" smtClean="0"/>
              <a:t>32-bit word size</a:t>
            </a:r>
          </a:p>
          <a:p>
            <a:pPr lvl="1"/>
            <a:r>
              <a:rPr lang="en-US" altLang="en-US" sz="2000" smtClean="0"/>
              <a:t>168-pin PGA</a:t>
            </a:r>
          </a:p>
          <a:p>
            <a:r>
              <a:rPr lang="en-US" altLang="en-US" sz="2000" smtClean="0"/>
              <a:t>Cache, Integer datapath,</a:t>
            </a:r>
          </a:p>
          <a:p>
            <a:pPr>
              <a:buFont typeface="Wingdings" pitchFamily="2" charset="2"/>
              <a:buNone/>
            </a:pPr>
            <a:r>
              <a:rPr lang="en-US" altLang="en-US" sz="2000" smtClean="0"/>
              <a:t>	FPU, microcode,</a:t>
            </a:r>
          </a:p>
          <a:p>
            <a:pPr>
              <a:buFont typeface="Wingdings" pitchFamily="2" charset="2"/>
              <a:buNone/>
            </a:pPr>
            <a:r>
              <a:rPr lang="en-US" altLang="en-US" sz="2000" smtClean="0"/>
              <a:t>	synthesized control</a:t>
            </a:r>
          </a:p>
        </p:txBody>
      </p:sp>
      <p:sp>
        <p:nvSpPr>
          <p:cNvPr id="23558" name="AutoShape 4"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3559" name="AutoShape 5"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3560" name="AutoShape 6"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3561" name="AutoShape 7"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graphicFrame>
        <p:nvGraphicFramePr>
          <p:cNvPr id="23562" name="Object 2"/>
          <p:cNvGraphicFramePr>
            <a:graphicFrameLocks noChangeAspect="1"/>
          </p:cNvGraphicFramePr>
          <p:nvPr/>
        </p:nvGraphicFramePr>
        <p:xfrm>
          <a:off x="5603875" y="1600200"/>
          <a:ext cx="2800350" cy="4419600"/>
        </p:xfrm>
        <a:graphic>
          <a:graphicData uri="http://schemas.openxmlformats.org/presentationml/2006/ole">
            <mc:AlternateContent xmlns:mc="http://schemas.openxmlformats.org/markup-compatibility/2006">
              <mc:Choice xmlns:v="urn:schemas-microsoft-com:vml" Requires="v">
                <p:oleObj spid="_x0000_s23564" name="Image File" r:id="rId3" imgW="2308860" imgH="3643884" progId="DellImageExpertImage">
                  <p:embed/>
                </p:oleObj>
              </mc:Choice>
              <mc:Fallback>
                <p:oleObj name="Image File" r:id="rId3" imgW="2308860" imgH="3643884" progId="DellImageExpertImag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875" y="1600200"/>
                        <a:ext cx="280035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1"/>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l"/>
            <a:r>
              <a:rPr lang="en-US" altLang="en-US" sz="1400" smtClean="0">
                <a:latin typeface="Times New Roman" pitchFamily="18" charset="0"/>
              </a:rPr>
              <a:t>Case Study: Intel Processors</a:t>
            </a:r>
          </a:p>
        </p:txBody>
      </p:sp>
      <p:sp>
        <p:nvSpPr>
          <p:cNvPr id="24579" name="Slide Number Placeholder 4"/>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a:r>
              <a:rPr lang="en-US" altLang="en-US" sz="1400">
                <a:latin typeface="Times New Roman" pitchFamily="18" charset="0"/>
              </a:rPr>
              <a:t>Slide </a:t>
            </a:r>
            <a:fld id="{FA8F4AF8-D454-42A0-96C2-324229CCFD0B}" type="slidenum">
              <a:rPr lang="en-US" altLang="en-US" sz="1400">
                <a:latin typeface="Times New Roman" pitchFamily="18" charset="0"/>
              </a:rPr>
              <a:pPr algn="ctr"/>
              <a:t>21</a:t>
            </a:fld>
            <a:endParaRPr lang="en-US" altLang="en-US" sz="1400">
              <a:latin typeface="Times New Roman" pitchFamily="18" charset="0"/>
            </a:endParaRPr>
          </a:p>
        </p:txBody>
      </p:sp>
      <p:sp>
        <p:nvSpPr>
          <p:cNvPr id="24580" name="Rectangle 2"/>
          <p:cNvSpPr>
            <a:spLocks noGrp="1" noChangeArrowheads="1"/>
          </p:cNvSpPr>
          <p:nvPr>
            <p:ph type="title"/>
          </p:nvPr>
        </p:nvSpPr>
        <p:spPr/>
        <p:txBody>
          <a:bodyPr/>
          <a:lstStyle/>
          <a:p>
            <a:r>
              <a:rPr lang="en-US" altLang="en-US" smtClean="0"/>
              <a:t>Pentium</a:t>
            </a:r>
          </a:p>
        </p:txBody>
      </p:sp>
      <p:sp>
        <p:nvSpPr>
          <p:cNvPr id="24581" name="Rectangle 3"/>
          <p:cNvSpPr>
            <a:spLocks noGrp="1" noChangeArrowheads="1"/>
          </p:cNvSpPr>
          <p:nvPr>
            <p:ph type="body" idx="1"/>
          </p:nvPr>
        </p:nvSpPr>
        <p:spPr/>
        <p:txBody>
          <a:bodyPr/>
          <a:lstStyle/>
          <a:p>
            <a:r>
              <a:rPr lang="en-US" altLang="en-US" sz="2000" smtClean="0"/>
              <a:t> Superscalar (1993)</a:t>
            </a:r>
          </a:p>
          <a:p>
            <a:pPr lvl="1"/>
            <a:r>
              <a:rPr lang="en-US" altLang="en-US" sz="2000" smtClean="0"/>
              <a:t>2 instructions per cycle</a:t>
            </a:r>
          </a:p>
          <a:p>
            <a:pPr lvl="1"/>
            <a:r>
              <a:rPr lang="en-US" altLang="en-US" sz="2000" smtClean="0"/>
              <a:t>Separate 8KB I$ &amp; D$</a:t>
            </a:r>
          </a:p>
          <a:p>
            <a:r>
              <a:rPr lang="en-US" altLang="en-US" sz="2000" smtClean="0"/>
              <a:t>Characteristics</a:t>
            </a:r>
          </a:p>
          <a:p>
            <a:pPr lvl="1"/>
            <a:r>
              <a:rPr lang="en-US" altLang="en-US" sz="2000" smtClean="0"/>
              <a:t>0.8-0.35 </a:t>
            </a:r>
            <a:r>
              <a:rPr lang="en-US" altLang="en-US" sz="2000" smtClean="0">
                <a:latin typeface="Symbol" pitchFamily="18" charset="2"/>
              </a:rPr>
              <a:t>m</a:t>
            </a:r>
            <a:r>
              <a:rPr lang="en-US" altLang="en-US" sz="2000" smtClean="0"/>
              <a:t>m process</a:t>
            </a:r>
          </a:p>
          <a:p>
            <a:pPr lvl="1"/>
            <a:r>
              <a:rPr lang="en-US" altLang="en-US" sz="2000" smtClean="0"/>
              <a:t>3.2M transistors</a:t>
            </a:r>
          </a:p>
          <a:p>
            <a:pPr lvl="1"/>
            <a:r>
              <a:rPr lang="en-US" altLang="en-US" sz="2000" smtClean="0"/>
              <a:t>60-300 MHz</a:t>
            </a:r>
          </a:p>
          <a:p>
            <a:pPr lvl="1"/>
            <a:r>
              <a:rPr lang="en-US" altLang="en-US" sz="2000" smtClean="0"/>
              <a:t>32-bit word size</a:t>
            </a:r>
          </a:p>
          <a:p>
            <a:pPr lvl="1"/>
            <a:r>
              <a:rPr lang="en-US" altLang="en-US" sz="2000" smtClean="0"/>
              <a:t>296-pin PGA</a:t>
            </a:r>
          </a:p>
          <a:p>
            <a:r>
              <a:rPr lang="en-US" altLang="en-US" sz="2000" smtClean="0"/>
              <a:t>Caches, datapath,</a:t>
            </a:r>
          </a:p>
          <a:p>
            <a:pPr>
              <a:buFont typeface="Wingdings" pitchFamily="2" charset="2"/>
              <a:buNone/>
            </a:pPr>
            <a:r>
              <a:rPr lang="en-US" altLang="en-US" sz="2000" smtClean="0"/>
              <a:t>	FPU, control</a:t>
            </a:r>
          </a:p>
        </p:txBody>
      </p:sp>
      <p:sp>
        <p:nvSpPr>
          <p:cNvPr id="24582" name="AutoShape 4"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4583" name="AutoShape 5"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4584" name="AutoShape 6"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4585" name="AutoShape 7"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pic>
        <p:nvPicPr>
          <p:cNvPr id="24586" name="Picture 10" descr="pent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4200" y="1676400"/>
            <a:ext cx="4010025" cy="433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1"/>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l"/>
            <a:r>
              <a:rPr lang="en-US" altLang="en-US" sz="1400" smtClean="0">
                <a:latin typeface="Times New Roman" pitchFamily="18" charset="0"/>
              </a:rPr>
              <a:t>Case Study: Intel Processors</a:t>
            </a:r>
          </a:p>
        </p:txBody>
      </p:sp>
      <p:sp>
        <p:nvSpPr>
          <p:cNvPr id="25603" name="Slide Number Placeholder 4"/>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a:r>
              <a:rPr lang="en-US" altLang="en-US" sz="1400">
                <a:latin typeface="Times New Roman" pitchFamily="18" charset="0"/>
              </a:rPr>
              <a:t>Slide </a:t>
            </a:r>
            <a:fld id="{174D3D86-46F0-4AE3-968E-BFFD8BC7F1AD}" type="slidenum">
              <a:rPr lang="en-US" altLang="en-US" sz="1400">
                <a:latin typeface="Times New Roman" pitchFamily="18" charset="0"/>
              </a:rPr>
              <a:pPr algn="ctr"/>
              <a:t>22</a:t>
            </a:fld>
            <a:endParaRPr lang="en-US" altLang="en-US" sz="1400">
              <a:latin typeface="Times New Roman" pitchFamily="18" charset="0"/>
            </a:endParaRPr>
          </a:p>
        </p:txBody>
      </p:sp>
      <p:sp>
        <p:nvSpPr>
          <p:cNvPr id="25604" name="Rectangle 2"/>
          <p:cNvSpPr>
            <a:spLocks noGrp="1" noChangeArrowheads="1"/>
          </p:cNvSpPr>
          <p:nvPr>
            <p:ph type="title"/>
          </p:nvPr>
        </p:nvSpPr>
        <p:spPr/>
        <p:txBody>
          <a:bodyPr/>
          <a:lstStyle/>
          <a:p>
            <a:r>
              <a:rPr lang="en-US" altLang="en-US" smtClean="0"/>
              <a:t>Pentium Pro / II / III</a:t>
            </a:r>
          </a:p>
        </p:txBody>
      </p:sp>
      <p:sp>
        <p:nvSpPr>
          <p:cNvPr id="25605" name="Rectangle 3"/>
          <p:cNvSpPr>
            <a:spLocks noGrp="1" noChangeArrowheads="1"/>
          </p:cNvSpPr>
          <p:nvPr>
            <p:ph type="body" idx="1"/>
          </p:nvPr>
        </p:nvSpPr>
        <p:spPr/>
        <p:txBody>
          <a:bodyPr/>
          <a:lstStyle/>
          <a:p>
            <a:r>
              <a:rPr lang="en-US" altLang="en-US" sz="2000" smtClean="0"/>
              <a:t> Dynamic execution (1995-9)</a:t>
            </a:r>
          </a:p>
          <a:p>
            <a:pPr lvl="1"/>
            <a:r>
              <a:rPr lang="en-US" altLang="en-US" sz="2000" smtClean="0"/>
              <a:t>3 micro-ops / cycle</a:t>
            </a:r>
          </a:p>
          <a:p>
            <a:pPr lvl="1"/>
            <a:r>
              <a:rPr lang="en-US" altLang="en-US" sz="2000" smtClean="0"/>
              <a:t>Out of order execution</a:t>
            </a:r>
          </a:p>
          <a:p>
            <a:pPr lvl="1"/>
            <a:r>
              <a:rPr lang="en-US" altLang="en-US" sz="2000" smtClean="0"/>
              <a:t>16-32 KB I$ &amp; D$</a:t>
            </a:r>
          </a:p>
          <a:p>
            <a:pPr lvl="1"/>
            <a:r>
              <a:rPr lang="en-US" altLang="en-US" sz="2000" smtClean="0"/>
              <a:t>Multimedia instructions</a:t>
            </a:r>
          </a:p>
          <a:p>
            <a:pPr lvl="1"/>
            <a:r>
              <a:rPr lang="en-US" altLang="en-US" sz="2000" smtClean="0"/>
              <a:t>PIII adds 256+ KB L2$</a:t>
            </a:r>
          </a:p>
          <a:p>
            <a:r>
              <a:rPr lang="en-US" altLang="en-US" sz="2000" smtClean="0"/>
              <a:t>Characteristics</a:t>
            </a:r>
          </a:p>
          <a:p>
            <a:pPr lvl="1"/>
            <a:r>
              <a:rPr lang="en-US" altLang="en-US" sz="2000" smtClean="0"/>
              <a:t>0.6-0.18 </a:t>
            </a:r>
            <a:r>
              <a:rPr lang="en-US" altLang="en-US" sz="2000" smtClean="0">
                <a:latin typeface="Symbol" pitchFamily="18" charset="2"/>
              </a:rPr>
              <a:t>m</a:t>
            </a:r>
            <a:r>
              <a:rPr lang="en-US" altLang="en-US" sz="2000" smtClean="0"/>
              <a:t>m process</a:t>
            </a:r>
          </a:p>
          <a:p>
            <a:pPr lvl="1"/>
            <a:r>
              <a:rPr lang="en-US" altLang="en-US" sz="2000" smtClean="0"/>
              <a:t>5.5M-28M transistors</a:t>
            </a:r>
          </a:p>
          <a:p>
            <a:pPr lvl="1"/>
            <a:r>
              <a:rPr lang="en-US" altLang="en-US" sz="2000" smtClean="0"/>
              <a:t>166-1000 MHz</a:t>
            </a:r>
          </a:p>
          <a:p>
            <a:pPr lvl="1"/>
            <a:r>
              <a:rPr lang="en-US" altLang="en-US" sz="2000" smtClean="0"/>
              <a:t>32-bit word size</a:t>
            </a:r>
          </a:p>
          <a:p>
            <a:pPr lvl="1"/>
            <a:r>
              <a:rPr lang="en-US" altLang="en-US" sz="2000" smtClean="0"/>
              <a:t>MCM / SECC</a:t>
            </a:r>
          </a:p>
        </p:txBody>
      </p:sp>
      <p:sp>
        <p:nvSpPr>
          <p:cNvPr id="25606" name="AutoShape 4"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5607" name="AutoShape 5"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5608" name="AutoShape 6"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5609" name="AutoShape 7"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pic>
        <p:nvPicPr>
          <p:cNvPr id="25610" name="Picture 10" descr="P2XEON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524000"/>
            <a:ext cx="41211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1"/>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l"/>
            <a:r>
              <a:rPr lang="en-US" altLang="en-US" sz="1400" smtClean="0">
                <a:latin typeface="Times New Roman" pitchFamily="18" charset="0"/>
              </a:rPr>
              <a:t>Case Study: Intel Processors</a:t>
            </a:r>
          </a:p>
        </p:txBody>
      </p:sp>
      <p:sp>
        <p:nvSpPr>
          <p:cNvPr id="26627" name="Slide Number Placeholder 4"/>
          <p:cNvSpPr>
            <a:spLocks noGrp="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ctr"/>
            <a:r>
              <a:rPr lang="en-US" altLang="en-US" sz="1400">
                <a:latin typeface="Times New Roman" pitchFamily="18" charset="0"/>
              </a:rPr>
              <a:t>Slide </a:t>
            </a:r>
            <a:fld id="{94596DC0-C066-44A8-8C33-CA4AEBDE67A1}" type="slidenum">
              <a:rPr lang="en-US" altLang="en-US" sz="1400">
                <a:latin typeface="Times New Roman" pitchFamily="18" charset="0"/>
              </a:rPr>
              <a:pPr algn="ctr"/>
              <a:t>23</a:t>
            </a:fld>
            <a:endParaRPr lang="en-US" altLang="en-US" sz="1400">
              <a:latin typeface="Times New Roman" pitchFamily="18" charset="0"/>
            </a:endParaRPr>
          </a:p>
        </p:txBody>
      </p:sp>
      <p:sp>
        <p:nvSpPr>
          <p:cNvPr id="26628" name="Rectangle 2"/>
          <p:cNvSpPr>
            <a:spLocks noGrp="1" noChangeArrowheads="1"/>
          </p:cNvSpPr>
          <p:nvPr>
            <p:ph type="title"/>
          </p:nvPr>
        </p:nvSpPr>
        <p:spPr/>
        <p:txBody>
          <a:bodyPr/>
          <a:lstStyle/>
          <a:p>
            <a:r>
              <a:rPr lang="en-US" altLang="en-US" smtClean="0"/>
              <a:t>Pentium 4</a:t>
            </a:r>
          </a:p>
        </p:txBody>
      </p:sp>
      <p:sp>
        <p:nvSpPr>
          <p:cNvPr id="26629" name="Rectangle 3"/>
          <p:cNvSpPr>
            <a:spLocks noGrp="1" noChangeArrowheads="1"/>
          </p:cNvSpPr>
          <p:nvPr>
            <p:ph type="body" idx="1"/>
          </p:nvPr>
        </p:nvSpPr>
        <p:spPr/>
        <p:txBody>
          <a:bodyPr/>
          <a:lstStyle/>
          <a:p>
            <a:r>
              <a:rPr lang="en-US" altLang="en-US" sz="2000" smtClean="0"/>
              <a:t> Deep pipeline (2001)</a:t>
            </a:r>
          </a:p>
          <a:p>
            <a:pPr lvl="1"/>
            <a:r>
              <a:rPr lang="en-US" altLang="en-US" sz="2000" smtClean="0"/>
              <a:t>Very fast clock</a:t>
            </a:r>
          </a:p>
          <a:p>
            <a:pPr lvl="1"/>
            <a:r>
              <a:rPr lang="en-US" altLang="en-US" sz="2000" smtClean="0"/>
              <a:t>256-1024 KB L2$</a:t>
            </a:r>
          </a:p>
          <a:p>
            <a:r>
              <a:rPr lang="en-US" altLang="en-US" sz="2000" smtClean="0"/>
              <a:t>Characteristics</a:t>
            </a:r>
          </a:p>
          <a:p>
            <a:pPr lvl="1"/>
            <a:r>
              <a:rPr lang="en-US" altLang="en-US" sz="2000" smtClean="0"/>
              <a:t>180 – 90 nm process</a:t>
            </a:r>
          </a:p>
          <a:p>
            <a:pPr lvl="1"/>
            <a:r>
              <a:rPr lang="en-US" altLang="en-US" sz="2000" smtClean="0"/>
              <a:t>42-125M transistors</a:t>
            </a:r>
          </a:p>
          <a:p>
            <a:pPr lvl="1"/>
            <a:r>
              <a:rPr lang="en-US" altLang="en-US" sz="2000" smtClean="0"/>
              <a:t>1.4-3.4 GHz</a:t>
            </a:r>
          </a:p>
          <a:p>
            <a:pPr lvl="1"/>
            <a:r>
              <a:rPr lang="en-US" altLang="en-US" sz="2000" smtClean="0"/>
              <a:t>32-bit word size</a:t>
            </a:r>
          </a:p>
          <a:p>
            <a:pPr lvl="1"/>
            <a:r>
              <a:rPr lang="en-US" altLang="en-US" sz="2000" smtClean="0"/>
              <a:t>478-pin PGA</a:t>
            </a:r>
          </a:p>
          <a:p>
            <a:r>
              <a:rPr lang="en-US" altLang="en-US" sz="2000" smtClean="0"/>
              <a:t>Units start to become</a:t>
            </a:r>
          </a:p>
          <a:p>
            <a:pPr>
              <a:buFont typeface="Wingdings" pitchFamily="2" charset="2"/>
              <a:buNone/>
            </a:pPr>
            <a:r>
              <a:rPr lang="en-US" altLang="en-US" sz="2000" smtClean="0"/>
              <a:t>	invisible on this scale </a:t>
            </a:r>
          </a:p>
        </p:txBody>
      </p:sp>
      <p:sp>
        <p:nvSpPr>
          <p:cNvPr id="26630" name="AutoShape 4"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6631" name="AutoShape 5"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6632" name="AutoShape 6"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sp>
        <p:nvSpPr>
          <p:cNvPr id="26633" name="AutoShape 7" descr="4004B"/>
          <p:cNvSpPr>
            <a:spLocks noChangeAspect="1" noChangeArrowheads="1"/>
          </p:cNvSpPr>
          <p:nvPr/>
        </p:nvSpPr>
        <p:spPr bwMode="auto">
          <a:xfrm>
            <a:off x="1857375" y="-193675"/>
            <a:ext cx="5429250" cy="724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itchFamily="18" charset="0"/>
            </a:endParaRPr>
          </a:p>
        </p:txBody>
      </p:sp>
      <p:pic>
        <p:nvPicPr>
          <p:cNvPr id="26634" name="Picture 11"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3929063"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noChangeArrowheads="1"/>
          </p:cNvSpPr>
          <p:nvPr>
            <p:ph type="title"/>
          </p:nvPr>
        </p:nvSpPr>
        <p:spPr/>
        <p:txBody>
          <a:bodyPr/>
          <a:lstStyle/>
          <a:p>
            <a:r>
              <a:rPr lang="en-US" altLang="en-US" smtClean="0"/>
              <a:t>Processor list Earlier</a:t>
            </a:r>
          </a:p>
        </p:txBody>
      </p:sp>
      <p:sp>
        <p:nvSpPr>
          <p:cNvPr id="27651" name="Content Placeholder 2"/>
          <p:cNvSpPr>
            <a:spLocks noGrp="1" noChangeArrowheads="1"/>
          </p:cNvSpPr>
          <p:nvPr>
            <p:ph idx="1"/>
          </p:nvPr>
        </p:nvSpPr>
        <p:spPr/>
        <p:txBody>
          <a:bodyPr/>
          <a:lstStyle/>
          <a:p>
            <a:r>
              <a:rPr lang="en-US" altLang="en-US" smtClean="0">
                <a:hlinkClick r:id="rId2" action="ppaction://hlinkfile"/>
              </a:rPr>
              <a:t>Processor </a:t>
            </a:r>
            <a:r>
              <a:rPr lang="en-US" altLang="en-US" smtClean="0"/>
              <a:t>list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noChangeArrowheads="1"/>
          </p:cNvSpPr>
          <p:nvPr>
            <p:ph type="title"/>
          </p:nvPr>
        </p:nvSpPr>
        <p:spPr/>
        <p:txBody>
          <a:bodyPr/>
          <a:lstStyle/>
          <a:p>
            <a:endParaRPr lang="en-US" altLang="en-US" smtClean="0"/>
          </a:p>
        </p:txBody>
      </p:sp>
      <p:sp>
        <p:nvSpPr>
          <p:cNvPr id="28675" name="Content Placeholder 2"/>
          <p:cNvSpPr>
            <a:spLocks noGrp="1" noChangeArrowheads="1"/>
          </p:cNvSpPr>
          <p:nvPr>
            <p:ph idx="1"/>
          </p:nvPr>
        </p:nvSpPr>
        <p:spPr/>
        <p:txBody>
          <a:bodyPr/>
          <a:lstStyle/>
          <a:p>
            <a:r>
              <a:rPr lang="en-US" altLang="en-US" b="1" smtClean="0">
                <a:solidFill>
                  <a:srgbClr val="892433"/>
                </a:solidFill>
                <a:latin typeface="Open Sans"/>
                <a:hlinkClick r:id="rId2"/>
              </a:rPr>
              <a:t>Best Processors January 2021</a:t>
            </a:r>
            <a:endParaRPr lang="en-US" altLang="en-US" b="1" smtClean="0">
              <a:solidFill>
                <a:srgbClr val="892433"/>
              </a:solidFill>
              <a:latin typeface="Open Sans"/>
            </a:endParaRPr>
          </a:p>
          <a:p>
            <a:endParaRPr lang="en-US" altLang="en-US" smtClean="0"/>
          </a:p>
        </p:txBody>
      </p:sp>
      <p:sp>
        <p:nvSpPr>
          <p:cNvPr id="28676" name="Date Placeholder 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E32EA3E0-E5DC-4E89-9626-2631183B9A2C}" type="datetime1">
              <a:rPr lang="en-US" altLang="en-US" sz="1400" smtClean="0"/>
              <a:pPr/>
              <a:t>1/25/2021</a:t>
            </a:fld>
            <a:endParaRPr lang="en-US" altLang="en-US" sz="1400" smtClean="0"/>
          </a:p>
        </p:txBody>
      </p:sp>
      <p:sp>
        <p:nvSpPr>
          <p:cNvPr id="28677" name="Footer Placeholder 4"/>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28678"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BD58922A-C473-4555-A80D-905E2F85ED47}" type="slidenum">
              <a:rPr lang="en-US" altLang="en-US" sz="1400"/>
              <a:pPr/>
              <a:t>25</a:t>
            </a:fld>
            <a:endParaRPr lang="en-US" alt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FB5354B-140E-421B-8519-C6922D6A4731}" type="datetime1">
              <a:rPr lang="en-US" smtClean="0"/>
              <a:pPr/>
              <a:t>1/25/2021</a:t>
            </a:fld>
            <a:endParaRPr lang="en-US" smtClean="0"/>
          </a:p>
        </p:txBody>
      </p:sp>
      <p:sp>
        <p:nvSpPr>
          <p:cNvPr id="29699" name="Footer Placeholder 4"/>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mtClean="0"/>
              <a:t>Rashid@Director@PGDICT 6th Batch</a:t>
            </a:r>
          </a:p>
        </p:txBody>
      </p:sp>
      <p:sp>
        <p:nvSpPr>
          <p:cNvPr id="29700"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674004D0-D5B4-4C27-8AD4-C12F3D3F47F1}" type="slidenum">
              <a:rPr lang="en-US" altLang="en-US"/>
              <a:pPr/>
              <a:t>26</a:t>
            </a:fld>
            <a:endParaRPr lang="en-US" altLang="en-US"/>
          </a:p>
        </p:txBody>
      </p:sp>
      <p:pic>
        <p:nvPicPr>
          <p:cNvPr id="2970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4775"/>
            <a:ext cx="81915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Box 8"/>
          <p:cNvSpPr txBox="1">
            <a:spLocks noChangeArrowheads="1"/>
          </p:cNvSpPr>
          <p:nvPr/>
        </p:nvSpPr>
        <p:spPr bwMode="auto">
          <a:xfrm>
            <a:off x="381000" y="2209800"/>
            <a:ext cx="838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solidFill>
                  <a:srgbClr val="454545"/>
                </a:solidFill>
                <a:latin typeface="Verdana" pitchFamily="34" charset="0"/>
              </a:rPr>
              <a:t>A </a:t>
            </a:r>
            <a:r>
              <a:rPr lang="en-US" b="1">
                <a:solidFill>
                  <a:srgbClr val="454545"/>
                </a:solidFill>
                <a:latin typeface="Verdana" pitchFamily="34" charset="0"/>
              </a:rPr>
              <a:t>core</a:t>
            </a:r>
            <a:r>
              <a:rPr lang="en-US">
                <a:solidFill>
                  <a:srgbClr val="454545"/>
                </a:solidFill>
                <a:latin typeface="Verdana" pitchFamily="34" charset="0"/>
              </a:rPr>
              <a:t>, or </a:t>
            </a:r>
            <a:r>
              <a:rPr lang="en-US" b="1">
                <a:solidFill>
                  <a:srgbClr val="454545"/>
                </a:solidFill>
                <a:latin typeface="Verdana" pitchFamily="34" charset="0"/>
              </a:rPr>
              <a:t>CPU core</a:t>
            </a:r>
            <a:r>
              <a:rPr lang="en-US">
                <a:solidFill>
                  <a:srgbClr val="454545"/>
                </a:solidFill>
                <a:latin typeface="Verdana" pitchFamily="34" charset="0"/>
              </a:rPr>
              <a:t>, is the "brain" of a </a:t>
            </a:r>
            <a:r>
              <a:rPr lang="en-US">
                <a:solidFill>
                  <a:srgbClr val="2C87F0"/>
                </a:solidFill>
                <a:latin typeface="Verdana" pitchFamily="34" charset="0"/>
                <a:hlinkClick r:id="rId3"/>
              </a:rPr>
              <a:t>CPU</a:t>
            </a:r>
            <a:r>
              <a:rPr lang="en-US">
                <a:solidFill>
                  <a:srgbClr val="454545"/>
                </a:solidFill>
                <a:latin typeface="Verdana" pitchFamily="34" charset="0"/>
              </a:rPr>
              <a:t>. It receives </a:t>
            </a:r>
            <a:r>
              <a:rPr lang="en-US">
                <a:solidFill>
                  <a:srgbClr val="2C87F0"/>
                </a:solidFill>
                <a:latin typeface="Verdana" pitchFamily="34" charset="0"/>
                <a:hlinkClick r:id="rId4"/>
              </a:rPr>
              <a:t>instructions</a:t>
            </a:r>
            <a:r>
              <a:rPr lang="en-US">
                <a:solidFill>
                  <a:srgbClr val="454545"/>
                </a:solidFill>
                <a:latin typeface="Verdana" pitchFamily="34" charset="0"/>
              </a:rPr>
              <a:t>, and performs calculations, or operations, to satisfy those instructions. A CPU can have multiple cores.</a:t>
            </a:r>
            <a:endParaRPr lang="en-US"/>
          </a:p>
        </p:txBody>
      </p:sp>
      <p:sp>
        <p:nvSpPr>
          <p:cNvPr id="29703" name="TextBox 10"/>
          <p:cNvSpPr txBox="1">
            <a:spLocks noChangeArrowheads="1"/>
          </p:cNvSpPr>
          <p:nvPr/>
        </p:nvSpPr>
        <p:spPr bwMode="auto">
          <a:xfrm>
            <a:off x="152400" y="3284538"/>
            <a:ext cx="8807450"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a:r>
              <a:rPr lang="en-US" b="1">
                <a:solidFill>
                  <a:srgbClr val="273239"/>
                </a:solidFill>
                <a:latin typeface="Tahoma" pitchFamily="34" charset="0"/>
                <a:cs typeface="Tahoma" pitchFamily="34" charset="0"/>
              </a:rPr>
              <a:t>What are Threads in Computer Processor or CPU?</a:t>
            </a:r>
          </a:p>
          <a:p>
            <a:pPr algn="just"/>
            <a:r>
              <a:rPr lang="en-US" u="sng">
                <a:solidFill>
                  <a:srgbClr val="40424E"/>
                </a:solidFill>
                <a:latin typeface="Tahoma" pitchFamily="34" charset="0"/>
                <a:cs typeface="Tahoma" pitchFamily="34" charset="0"/>
                <a:hlinkClick r:id="rId5"/>
              </a:rPr>
              <a:t>Threads</a:t>
            </a:r>
            <a:r>
              <a:rPr lang="en-US">
                <a:solidFill>
                  <a:srgbClr val="40424E"/>
                </a:solidFill>
                <a:latin typeface="Tahoma" pitchFamily="34" charset="0"/>
                <a:cs typeface="Tahoma" pitchFamily="34" charset="0"/>
              </a:rPr>
              <a:t> are the virtual components or codes, which divides the physical core of a CPU into virtual multiple cores. </a:t>
            </a:r>
          </a:p>
          <a:p>
            <a:pPr algn="just"/>
            <a:r>
              <a:rPr lang="en-US">
                <a:solidFill>
                  <a:srgbClr val="40424E"/>
                </a:solidFill>
                <a:latin typeface="Tahoma" pitchFamily="34" charset="0"/>
                <a:cs typeface="Tahoma" pitchFamily="34" charset="0"/>
              </a:rPr>
              <a:t>A single CPU core can have up-to 2 threads per core.</a:t>
            </a:r>
          </a:p>
          <a:p>
            <a:pPr algn="just"/>
            <a:r>
              <a:rPr lang="en-US">
                <a:solidFill>
                  <a:srgbClr val="40424E"/>
                </a:solidFill>
                <a:latin typeface="Tahoma" pitchFamily="34" charset="0"/>
                <a:cs typeface="Tahoma" pitchFamily="34" charset="0"/>
              </a:rPr>
              <a:t>For example, if a CPU is dual core (i.e., 2 cores) it will have 4 threads. And if a CPU is Octal core (i.e., 8 core) it will have 16 threads and vice-versa.</a:t>
            </a:r>
          </a:p>
          <a:p>
            <a:endParaRPr lang="en-US" b="1">
              <a:solidFill>
                <a:srgbClr val="40424E"/>
              </a:solidFill>
              <a:latin typeface="Tahoma" pitchFamily="34" charset="0"/>
              <a:cs typeface="Tahoma" pitchFamily="34" charset="0"/>
            </a:endParaRPr>
          </a:p>
          <a:p>
            <a:r>
              <a:rPr lang="en-US" b="1">
                <a:solidFill>
                  <a:srgbClr val="40424E"/>
                </a:solidFill>
                <a:latin typeface="Tahoma" pitchFamily="34" charset="0"/>
                <a:cs typeface="Tahoma" pitchFamily="34" charset="0"/>
              </a:rPr>
              <a:t>Working:</a:t>
            </a:r>
            <a:r>
              <a:rPr lang="en-US">
                <a:solidFill>
                  <a:srgbClr val="40424E"/>
                </a:solidFill>
                <a:latin typeface="Tahoma" pitchFamily="34" charset="0"/>
                <a:cs typeface="Tahoma" pitchFamily="34" charset="0"/>
              </a:rPr>
              <a:t/>
            </a:r>
            <a:br>
              <a:rPr lang="en-US">
                <a:solidFill>
                  <a:srgbClr val="40424E"/>
                </a:solidFill>
                <a:latin typeface="Tahoma" pitchFamily="34" charset="0"/>
                <a:cs typeface="Tahoma" pitchFamily="34" charset="0"/>
              </a:rPr>
            </a:br>
            <a:r>
              <a:rPr lang="en-US">
                <a:solidFill>
                  <a:srgbClr val="FF0000"/>
                </a:solidFill>
                <a:latin typeface="Tahoma" pitchFamily="34" charset="0"/>
                <a:cs typeface="Tahoma" pitchFamily="34" charset="0"/>
              </a:rPr>
              <a:t>The threads are always created by the operating system for performing a task of a specific application.</a:t>
            </a:r>
            <a:br>
              <a:rPr lang="en-US">
                <a:solidFill>
                  <a:srgbClr val="FF0000"/>
                </a:solidFill>
                <a:latin typeface="Tahoma" pitchFamily="34" charset="0"/>
                <a:cs typeface="Tahoma" pitchFamily="34" charset="0"/>
              </a:rPr>
            </a:br>
            <a:endParaRPr lang="en-US">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0"/>
          <p:cNvSpPr>
            <a:spLocks noGrp="1" noChangeArrowheads="1"/>
          </p:cNvSpPr>
          <p:nvPr>
            <p:ph type="title"/>
          </p:nvPr>
        </p:nvSpPr>
        <p:spPr/>
        <p:txBody>
          <a:bodyPr/>
          <a:lstStyle/>
          <a:p>
            <a:r>
              <a:rPr lang="en-US" altLang="en-US" sz="2400" smtClean="0">
                <a:solidFill>
                  <a:srgbClr val="0070C0"/>
                </a:solidFill>
              </a:rPr>
              <a:t>Secondary Storage Device</a:t>
            </a:r>
            <a:br>
              <a:rPr lang="en-US" altLang="en-US" sz="2400" smtClean="0">
                <a:solidFill>
                  <a:srgbClr val="0070C0"/>
                </a:solidFill>
              </a:rPr>
            </a:br>
            <a:endParaRPr lang="en-US" altLang="en-US" sz="2400" smtClean="0">
              <a:solidFill>
                <a:srgbClr val="0070C0"/>
              </a:solidFill>
            </a:endParaRPr>
          </a:p>
        </p:txBody>
      </p:sp>
      <p:sp>
        <p:nvSpPr>
          <p:cNvPr id="30723" name="Content Placeholder 11"/>
          <p:cNvSpPr>
            <a:spLocks noGrp="1" noChangeArrowheads="1"/>
          </p:cNvSpPr>
          <p:nvPr>
            <p:ph idx="1"/>
          </p:nvPr>
        </p:nvSpPr>
        <p:spPr>
          <a:xfrm>
            <a:off x="3575050" y="273050"/>
            <a:ext cx="5111750" cy="6127750"/>
          </a:xfrm>
        </p:spPr>
        <p:txBody>
          <a:bodyPr/>
          <a:lstStyle/>
          <a:p>
            <a:endParaRPr lang="en-US" altLang="en-US" smtClean="0"/>
          </a:p>
        </p:txBody>
      </p:sp>
      <p:sp>
        <p:nvSpPr>
          <p:cNvPr id="30724" name="Text Placeholder 12"/>
          <p:cNvSpPr>
            <a:spLocks noGrp="1" noChangeArrowheads="1"/>
          </p:cNvSpPr>
          <p:nvPr>
            <p:ph type="body" sz="half" idx="2"/>
          </p:nvPr>
        </p:nvSpPr>
        <p:spPr>
          <a:xfrm>
            <a:off x="457200" y="1295400"/>
            <a:ext cx="3008313" cy="4830763"/>
          </a:xfrm>
        </p:spPr>
        <p:txBody>
          <a:bodyPr/>
          <a:lstStyle/>
          <a:p>
            <a:r>
              <a:rPr lang="en-US" altLang="en-US" sz="2000" smtClean="0">
                <a:solidFill>
                  <a:srgbClr val="FF0000"/>
                </a:solidFill>
              </a:rPr>
              <a:t>Alternatively referred to as</a:t>
            </a:r>
            <a:r>
              <a:rPr lang="en-US" altLang="en-US" sz="2000" b="1" smtClean="0">
                <a:solidFill>
                  <a:srgbClr val="FF0000"/>
                </a:solidFill>
              </a:rPr>
              <a:t> </a:t>
            </a:r>
          </a:p>
          <a:p>
            <a:r>
              <a:rPr lang="en-US" altLang="en-US" sz="2000" b="1" smtClean="0"/>
              <a:t>external memory</a:t>
            </a:r>
            <a:r>
              <a:rPr lang="en-US" altLang="en-US" sz="2000" smtClean="0"/>
              <a:t> </a:t>
            </a:r>
            <a:r>
              <a:rPr lang="en-US" altLang="en-US" sz="2000" smtClean="0">
                <a:solidFill>
                  <a:srgbClr val="0070C0"/>
                </a:solidFill>
              </a:rPr>
              <a:t>or</a:t>
            </a:r>
          </a:p>
          <a:p>
            <a:r>
              <a:rPr lang="en-US" altLang="en-US" sz="2000" b="1" smtClean="0"/>
              <a:t>auxiliary storage </a:t>
            </a:r>
            <a:r>
              <a:rPr lang="en-US" altLang="en-US" sz="2000" b="1" smtClean="0">
                <a:solidFill>
                  <a:srgbClr val="0070C0"/>
                </a:solidFill>
              </a:rPr>
              <a:t>or</a:t>
            </a:r>
            <a:endParaRPr lang="en-US" altLang="en-US" sz="2000" smtClean="0">
              <a:solidFill>
                <a:srgbClr val="0070C0"/>
              </a:solidFill>
            </a:endParaRPr>
          </a:p>
          <a:p>
            <a:r>
              <a:rPr lang="en-US" altLang="en-US" sz="2000" b="1" smtClean="0"/>
              <a:t>secondary storage</a:t>
            </a:r>
            <a:r>
              <a:rPr lang="en-US" altLang="en-US" sz="2000" smtClean="0"/>
              <a:t> </a:t>
            </a:r>
            <a:r>
              <a:rPr lang="en-US" altLang="en-US" sz="2000" b="1" smtClean="0"/>
              <a:t>device</a:t>
            </a:r>
            <a:endParaRPr lang="en-US" altLang="en-US" sz="2000" smtClean="0"/>
          </a:p>
          <a:p>
            <a:endParaRPr lang="en-US" altLang="en-US" sz="2000" smtClean="0"/>
          </a:p>
          <a:p>
            <a:r>
              <a:rPr lang="en-US" altLang="en-US" sz="2000" smtClean="0"/>
              <a:t> </a:t>
            </a:r>
            <a:r>
              <a:rPr lang="en-US" altLang="en-US" sz="2000" smtClean="0">
                <a:hlinkClick r:id="rId2"/>
              </a:rPr>
              <a:t>non-volatile</a:t>
            </a:r>
            <a:r>
              <a:rPr lang="en-US" altLang="en-US" sz="2000" smtClean="0"/>
              <a:t> medium </a:t>
            </a:r>
          </a:p>
          <a:p>
            <a:endParaRPr lang="en-US" altLang="en-US" sz="2000" smtClean="0"/>
          </a:p>
          <a:p>
            <a:r>
              <a:rPr lang="en-US" altLang="en-US" sz="2000" smtClean="0"/>
              <a:t>Example:</a:t>
            </a:r>
          </a:p>
          <a:p>
            <a:r>
              <a:rPr lang="en-US" altLang="en-US" sz="2000" smtClean="0"/>
              <a:t>Harddisk we use.</a:t>
            </a:r>
          </a:p>
        </p:txBody>
      </p:sp>
      <p:pic>
        <p:nvPicPr>
          <p:cNvPr id="307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57200"/>
            <a:ext cx="55626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AC15BE52-33C0-42EA-925D-C735FE178AE7}" type="datetime1">
              <a:rPr lang="en-US" altLang="en-US" sz="1400" smtClean="0"/>
              <a:pPr/>
              <a:t>1/25/2021</a:t>
            </a:fld>
            <a:endParaRPr lang="en-US" altLang="en-US" sz="1400" smtClean="0"/>
          </a:p>
        </p:txBody>
      </p:sp>
      <p:sp>
        <p:nvSpPr>
          <p:cNvPr id="3072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3072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4E9E6DB8-3180-40AC-B3E2-9138639BA28C}" type="slidenum">
              <a:rPr lang="en-US" altLang="en-US" sz="1400"/>
              <a:pPr/>
              <a:t>27</a:t>
            </a:fld>
            <a:endParaRPr lang="en-US" altLang="en-US" sz="1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lang="en-US" dirty="0"/>
              <a:t>Types of Secondary Storage Media</a:t>
            </a:r>
            <a:br>
              <a:rPr lang="en-US" dirty="0"/>
            </a:br>
            <a:endParaRPr lang="en-US" dirty="0"/>
          </a:p>
        </p:txBody>
      </p:sp>
      <p:sp>
        <p:nvSpPr>
          <p:cNvPr id="6" name="Text Placeholder 5"/>
          <p:cNvSpPr>
            <a:spLocks noGrp="1"/>
          </p:cNvSpPr>
          <p:nvPr>
            <p:ph type="body" idx="1"/>
          </p:nvPr>
        </p:nvSpPr>
        <p:spPr/>
        <p:txBody>
          <a:bodyPr>
            <a:normAutofit fontScale="77500" lnSpcReduction="20000"/>
          </a:bodyPr>
          <a:lstStyle/>
          <a:p>
            <a:pPr>
              <a:defRPr/>
            </a:pPr>
            <a:endParaRPr lang="en-US" dirty="0"/>
          </a:p>
          <a:p>
            <a:pPr>
              <a:defRPr/>
            </a:pPr>
            <a:r>
              <a:rPr lang="en-US" dirty="0"/>
              <a:t>Magnetic Tape</a:t>
            </a:r>
            <a:endParaRPr lang="en-US" b="0" dirty="0"/>
          </a:p>
          <a:p>
            <a:pPr>
              <a:defRPr/>
            </a:pPr>
            <a:endParaRPr lang="en-US" dirty="0"/>
          </a:p>
        </p:txBody>
      </p:sp>
      <p:sp>
        <p:nvSpPr>
          <p:cNvPr id="31748" name="Content Placeholder 6"/>
          <p:cNvSpPr>
            <a:spLocks noGrp="1" noChangeArrowheads="1"/>
          </p:cNvSpPr>
          <p:nvPr>
            <p:ph sz="half" idx="2"/>
          </p:nvPr>
        </p:nvSpPr>
        <p:spPr/>
        <p:txBody>
          <a:bodyPr/>
          <a:lstStyle/>
          <a:p>
            <a:endParaRPr lang="en-US" altLang="en-US" smtClean="0"/>
          </a:p>
        </p:txBody>
      </p:sp>
      <p:sp>
        <p:nvSpPr>
          <p:cNvPr id="8" name="Text Placeholder 7"/>
          <p:cNvSpPr>
            <a:spLocks noGrp="1"/>
          </p:cNvSpPr>
          <p:nvPr>
            <p:ph type="body" sz="quarter" idx="3"/>
          </p:nvPr>
        </p:nvSpPr>
        <p:spPr/>
        <p:txBody>
          <a:bodyPr>
            <a:normAutofit fontScale="77500" lnSpcReduction="20000"/>
          </a:bodyPr>
          <a:lstStyle/>
          <a:p>
            <a:pPr>
              <a:defRPr/>
            </a:pPr>
            <a:endParaRPr lang="en-US" dirty="0"/>
          </a:p>
          <a:p>
            <a:pPr>
              <a:defRPr/>
            </a:pPr>
            <a:r>
              <a:rPr lang="en-US" dirty="0"/>
              <a:t>Floppy Disk</a:t>
            </a:r>
            <a:r>
              <a:rPr lang="en-US" b="0" dirty="0"/>
              <a:t> </a:t>
            </a:r>
          </a:p>
          <a:p>
            <a:pPr>
              <a:defRPr/>
            </a:pPr>
            <a:endParaRPr lang="en-US" dirty="0"/>
          </a:p>
        </p:txBody>
      </p:sp>
      <p:sp>
        <p:nvSpPr>
          <p:cNvPr id="31750" name="Content Placeholder 8"/>
          <p:cNvSpPr>
            <a:spLocks noGrp="1" noChangeArrowheads="1"/>
          </p:cNvSpPr>
          <p:nvPr>
            <p:ph sz="quarter" idx="4"/>
          </p:nvPr>
        </p:nvSpPr>
        <p:spPr/>
        <p:txBody>
          <a:bodyPr/>
          <a:lstStyle/>
          <a:p>
            <a:endParaRPr lang="en-US" altLang="en-US" smtClean="0"/>
          </a:p>
        </p:txBody>
      </p:sp>
      <p:pic>
        <p:nvPicPr>
          <p:cNvPr id="317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3733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6000"/>
            <a:ext cx="3581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3"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170C7D1E-70DC-4379-AC8D-3984425FD370}" type="datetime1">
              <a:rPr lang="en-US" altLang="en-US" sz="1400" smtClean="0"/>
              <a:pPr/>
              <a:t>1/25/2021</a:t>
            </a:fld>
            <a:endParaRPr lang="en-US" altLang="en-US" sz="1400" smtClean="0"/>
          </a:p>
        </p:txBody>
      </p:sp>
      <p:sp>
        <p:nvSpPr>
          <p:cNvPr id="317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3175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74AD5369-4C05-4D88-B8A3-9F975EC0DCF2}" type="slidenum">
              <a:rPr lang="en-US" altLang="en-US" sz="1400"/>
              <a:pPr/>
              <a:t>28</a:t>
            </a:fld>
            <a:endParaRPr lang="en-US" altLang="en-US" sz="1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lang="en-US" dirty="0"/>
              <a:t>Types of Secondary Storage Media</a:t>
            </a:r>
            <a:br>
              <a:rPr lang="en-US" dirty="0"/>
            </a:br>
            <a:endParaRPr lang="en-US" dirty="0"/>
          </a:p>
        </p:txBody>
      </p:sp>
      <p:sp>
        <p:nvSpPr>
          <p:cNvPr id="6" name="Text Placeholder 5"/>
          <p:cNvSpPr>
            <a:spLocks noGrp="1"/>
          </p:cNvSpPr>
          <p:nvPr>
            <p:ph type="body" idx="1"/>
          </p:nvPr>
        </p:nvSpPr>
        <p:spPr/>
        <p:txBody>
          <a:bodyPr>
            <a:normAutofit fontScale="77500" lnSpcReduction="20000"/>
          </a:bodyPr>
          <a:lstStyle/>
          <a:p>
            <a:pPr>
              <a:defRPr/>
            </a:pPr>
            <a:endParaRPr lang="en-US" b="0" dirty="0"/>
          </a:p>
          <a:p>
            <a:pPr>
              <a:defRPr/>
            </a:pPr>
            <a:r>
              <a:rPr lang="en-US" dirty="0"/>
              <a:t>Hard Disk</a:t>
            </a:r>
          </a:p>
        </p:txBody>
      </p:sp>
      <p:sp>
        <p:nvSpPr>
          <p:cNvPr id="32772" name="Content Placeholder 6"/>
          <p:cNvSpPr>
            <a:spLocks noGrp="1" noChangeArrowheads="1"/>
          </p:cNvSpPr>
          <p:nvPr>
            <p:ph sz="half" idx="2"/>
          </p:nvPr>
        </p:nvSpPr>
        <p:spPr/>
        <p:txBody>
          <a:bodyPr/>
          <a:lstStyle/>
          <a:p>
            <a:endParaRPr lang="en-US" altLang="en-US" smtClean="0"/>
          </a:p>
        </p:txBody>
      </p:sp>
      <p:sp>
        <p:nvSpPr>
          <p:cNvPr id="8" name="Text Placeholder 7"/>
          <p:cNvSpPr>
            <a:spLocks noGrp="1"/>
          </p:cNvSpPr>
          <p:nvPr>
            <p:ph type="body" sz="quarter" idx="3"/>
          </p:nvPr>
        </p:nvSpPr>
        <p:spPr/>
        <p:txBody>
          <a:bodyPr>
            <a:normAutofit fontScale="40000" lnSpcReduction="20000"/>
          </a:bodyPr>
          <a:lstStyle/>
          <a:p>
            <a:pPr>
              <a:defRPr/>
            </a:pPr>
            <a:endParaRPr lang="en-US" dirty="0"/>
          </a:p>
          <a:p>
            <a:pPr>
              <a:defRPr/>
            </a:pPr>
            <a:endParaRPr lang="en-US" b="0" dirty="0"/>
          </a:p>
          <a:p>
            <a:pPr>
              <a:defRPr/>
            </a:pPr>
            <a:r>
              <a:rPr lang="en-US" sz="4200" dirty="0"/>
              <a:t>Optical Disk</a:t>
            </a:r>
          </a:p>
        </p:txBody>
      </p:sp>
      <p:sp>
        <p:nvSpPr>
          <p:cNvPr id="32774" name="Content Placeholder 8"/>
          <p:cNvSpPr>
            <a:spLocks noGrp="1" noChangeArrowheads="1"/>
          </p:cNvSpPr>
          <p:nvPr>
            <p:ph sz="quarter" idx="4"/>
          </p:nvPr>
        </p:nvSpPr>
        <p:spPr/>
        <p:txBody>
          <a:bodyPr/>
          <a:lstStyle/>
          <a:p>
            <a:r>
              <a:rPr lang="en-US" altLang="en-US" smtClean="0"/>
              <a:t>Data is read and written to by using a low-powered laser beam</a:t>
            </a:r>
          </a:p>
          <a:p>
            <a:r>
              <a:rPr lang="en-US" altLang="en-US" smtClean="0"/>
              <a:t>Two types:</a:t>
            </a:r>
          </a:p>
          <a:p>
            <a:pPr lvl="1"/>
            <a:r>
              <a:rPr lang="en-US" altLang="en-US" smtClean="0"/>
              <a:t>CD (Compact Disk)</a:t>
            </a:r>
          </a:p>
          <a:p>
            <a:pPr lvl="1"/>
            <a:r>
              <a:rPr lang="en-US" altLang="en-US" smtClean="0"/>
              <a:t>DVD (Digital Versatile Disk)</a:t>
            </a:r>
          </a:p>
        </p:txBody>
      </p:sp>
      <p:pic>
        <p:nvPicPr>
          <p:cNvPr id="327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0"/>
            <a:ext cx="3810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EFA2EE09-3B2F-4B85-87ED-9F9B8FA72B72}" type="datetime1">
              <a:rPr lang="en-US" altLang="en-US" sz="1400" smtClean="0"/>
              <a:pPr/>
              <a:t>1/25/2021</a:t>
            </a:fld>
            <a:endParaRPr lang="en-US" altLang="en-US" sz="1400" smtClean="0"/>
          </a:p>
        </p:txBody>
      </p:sp>
      <p:sp>
        <p:nvSpPr>
          <p:cNvPr id="3277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3277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254A879A-D108-4BFE-AAE1-A166114C90AC}" type="slidenum">
              <a:rPr lang="en-US" altLang="en-US" sz="1400"/>
              <a:pPr/>
              <a:t>29</a:t>
            </a:fld>
            <a:endParaRPr lang="en-US" altLang="en-US" sz="14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ctrTitle"/>
          </p:nvPr>
        </p:nvSpPr>
        <p:spPr>
          <a:xfrm>
            <a:off x="609600" y="457200"/>
            <a:ext cx="7772400" cy="838200"/>
          </a:xfrm>
        </p:spPr>
        <p:txBody>
          <a:bodyPr/>
          <a:lstStyle/>
          <a:p>
            <a:pPr algn="l" eaLnBrk="1" hangingPunct="1"/>
            <a:r>
              <a:rPr lang="en-US" altLang="en-US" sz="4000" smtClean="0"/>
              <a:t>Personal Computer Components</a:t>
            </a:r>
          </a:p>
        </p:txBody>
      </p:sp>
      <p:sp>
        <p:nvSpPr>
          <p:cNvPr id="6147" name="Rectangle 4"/>
          <p:cNvSpPr>
            <a:spLocks noGrp="1" noChangeArrowheads="1"/>
          </p:cNvSpPr>
          <p:nvPr>
            <p:ph type="subTitle" idx="1"/>
          </p:nvPr>
        </p:nvSpPr>
        <p:spPr>
          <a:xfrm>
            <a:off x="914400" y="1676400"/>
            <a:ext cx="7924800" cy="4876800"/>
          </a:xfrm>
        </p:spPr>
        <p:txBody>
          <a:bodyPr/>
          <a:lstStyle/>
          <a:p>
            <a:pPr marL="609600" indent="-609600" algn="just" eaLnBrk="1" hangingPunct="1">
              <a:lnSpc>
                <a:spcPct val="90000"/>
              </a:lnSpc>
              <a:buFontTx/>
              <a:buAutoNum type="arabicPeriod"/>
            </a:pPr>
            <a:r>
              <a:rPr lang="en-US" altLang="en-US" sz="2800" smtClean="0"/>
              <a:t>Monitor</a:t>
            </a:r>
          </a:p>
          <a:p>
            <a:pPr marL="609600" indent="-609600" algn="just" eaLnBrk="1" hangingPunct="1">
              <a:lnSpc>
                <a:spcPct val="90000"/>
              </a:lnSpc>
              <a:buFontTx/>
              <a:buAutoNum type="arabicPeriod"/>
            </a:pPr>
            <a:r>
              <a:rPr lang="en-US" altLang="en-US" sz="2800" smtClean="0"/>
              <a:t>Mouse</a:t>
            </a:r>
          </a:p>
          <a:p>
            <a:pPr marL="609600" indent="-609600" algn="just" eaLnBrk="1" hangingPunct="1">
              <a:lnSpc>
                <a:spcPct val="90000"/>
              </a:lnSpc>
              <a:buFontTx/>
              <a:buAutoNum type="arabicPeriod"/>
            </a:pPr>
            <a:r>
              <a:rPr lang="en-US" altLang="en-US" sz="2800" smtClean="0"/>
              <a:t>Keyboard</a:t>
            </a:r>
          </a:p>
          <a:p>
            <a:pPr marL="609600" indent="-609600" algn="just" eaLnBrk="1" hangingPunct="1">
              <a:lnSpc>
                <a:spcPct val="90000"/>
              </a:lnSpc>
              <a:buFontTx/>
              <a:buAutoNum type="arabicPeriod"/>
            </a:pPr>
            <a:r>
              <a:rPr lang="en-US" altLang="en-US" sz="2800" smtClean="0"/>
              <a:t>System Unit</a:t>
            </a:r>
          </a:p>
          <a:p>
            <a:pPr marL="1371600" lvl="2" indent="-457200" algn="just" eaLnBrk="1" hangingPunct="1">
              <a:lnSpc>
                <a:spcPct val="90000"/>
              </a:lnSpc>
              <a:buFontTx/>
              <a:buAutoNum type="arabicPeriod"/>
            </a:pPr>
            <a:r>
              <a:rPr lang="en-US" altLang="en-US" sz="2000" smtClean="0"/>
              <a:t>Casing</a:t>
            </a:r>
          </a:p>
          <a:p>
            <a:pPr marL="1371600" lvl="2" indent="-457200" algn="just" eaLnBrk="1" hangingPunct="1">
              <a:lnSpc>
                <a:spcPct val="90000"/>
              </a:lnSpc>
              <a:buFontTx/>
              <a:buAutoNum type="arabicPeriod"/>
            </a:pPr>
            <a:r>
              <a:rPr lang="en-US" altLang="en-US" sz="2000" smtClean="0"/>
              <a:t>Motherboard (Main board)</a:t>
            </a:r>
          </a:p>
          <a:p>
            <a:pPr marL="1371600" lvl="2" indent="-457200" algn="just" eaLnBrk="1" hangingPunct="1">
              <a:lnSpc>
                <a:spcPct val="90000"/>
              </a:lnSpc>
              <a:buFontTx/>
              <a:buAutoNum type="arabicPeriod"/>
            </a:pPr>
            <a:r>
              <a:rPr lang="en-US" altLang="en-US" sz="2000" smtClean="0"/>
              <a:t>Processor (CPU)</a:t>
            </a:r>
          </a:p>
          <a:p>
            <a:pPr marL="1371600" lvl="2" indent="-457200" algn="just" eaLnBrk="1" hangingPunct="1">
              <a:lnSpc>
                <a:spcPct val="90000"/>
              </a:lnSpc>
              <a:buFontTx/>
              <a:buAutoNum type="arabicPeriod"/>
            </a:pPr>
            <a:r>
              <a:rPr lang="en-US" altLang="en-US" sz="2000" smtClean="0"/>
              <a:t>Hard Disk Drive (H.D.D)</a:t>
            </a:r>
          </a:p>
          <a:p>
            <a:pPr marL="1371600" lvl="2" indent="-457200" algn="just" eaLnBrk="1" hangingPunct="1">
              <a:lnSpc>
                <a:spcPct val="90000"/>
              </a:lnSpc>
              <a:buFontTx/>
              <a:buAutoNum type="arabicPeriod"/>
            </a:pPr>
            <a:r>
              <a:rPr lang="en-US" altLang="en-US" sz="2000" smtClean="0"/>
              <a:t>Random Access Memory (RAM)</a:t>
            </a:r>
          </a:p>
          <a:p>
            <a:pPr marL="1371600" lvl="2" indent="-457200" algn="just" eaLnBrk="1" hangingPunct="1">
              <a:lnSpc>
                <a:spcPct val="90000"/>
              </a:lnSpc>
              <a:buFontTx/>
              <a:buAutoNum type="arabicPeriod"/>
            </a:pPr>
            <a:r>
              <a:rPr lang="en-US" altLang="en-US" sz="2000" smtClean="0"/>
              <a:t>Accelerated Graphics Port (AGP)</a:t>
            </a:r>
          </a:p>
          <a:p>
            <a:pPr marL="1371600" lvl="2" indent="-457200" algn="just" eaLnBrk="1" hangingPunct="1">
              <a:lnSpc>
                <a:spcPct val="90000"/>
              </a:lnSpc>
              <a:buFontTx/>
              <a:buAutoNum type="arabicPeriod"/>
            </a:pPr>
            <a:r>
              <a:rPr lang="en-US" altLang="en-US" sz="2000" smtClean="0"/>
              <a:t>Sound Card</a:t>
            </a:r>
          </a:p>
          <a:p>
            <a:pPr marL="1371600" lvl="2" indent="-457200" algn="just" eaLnBrk="1" hangingPunct="1">
              <a:lnSpc>
                <a:spcPct val="90000"/>
              </a:lnSpc>
              <a:buFontTx/>
              <a:buAutoNum type="arabicPeriod"/>
            </a:pPr>
            <a:r>
              <a:rPr lang="en-US" altLang="en-US" sz="2000" smtClean="0"/>
              <a:t>CD ROM / DVD ROM / CD Writer / DVD Writer</a:t>
            </a:r>
          </a:p>
          <a:p>
            <a:pPr marL="1371600" lvl="2" indent="-457200" algn="just" eaLnBrk="1" hangingPunct="1">
              <a:lnSpc>
                <a:spcPct val="90000"/>
              </a:lnSpc>
              <a:buFontTx/>
              <a:buAutoNum type="arabicPeriod"/>
            </a:pPr>
            <a:endParaRPr lang="en-US" altLang="en-US" sz="2000" smtClean="0"/>
          </a:p>
        </p:txBody>
      </p:sp>
      <p:sp>
        <p:nvSpPr>
          <p:cNvPr id="614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617B894C-750B-4E64-9236-5C2AACDC9714}" type="datetime1">
              <a:rPr lang="en-US" altLang="en-US" sz="1400" smtClean="0"/>
              <a:pPr/>
              <a:t>1/25/2021</a:t>
            </a:fld>
            <a:endParaRPr lang="en-US" altLang="en-US" sz="1400" smtClean="0"/>
          </a:p>
        </p:txBody>
      </p:sp>
      <p:sp>
        <p:nvSpPr>
          <p:cNvPr id="614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61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17164761-07CD-4FE5-AFEA-ED4CFAAD7F6E}" type="slidenum">
              <a:rPr lang="en-US" altLang="en-US" sz="1400"/>
              <a:pPr/>
              <a:t>3</a:t>
            </a:fld>
            <a:endParaRPr lang="en-US" altLang="en-US" sz="14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lang="en-US" dirty="0"/>
              <a:t>Types of Secondary Storage Media</a:t>
            </a:r>
            <a:br>
              <a:rPr lang="en-US" dirty="0"/>
            </a:br>
            <a:endParaRPr lang="en-US" dirty="0"/>
          </a:p>
        </p:txBody>
      </p:sp>
      <p:sp>
        <p:nvSpPr>
          <p:cNvPr id="6" name="Text Placeholder 5"/>
          <p:cNvSpPr>
            <a:spLocks noGrp="1"/>
          </p:cNvSpPr>
          <p:nvPr>
            <p:ph type="body" idx="1"/>
          </p:nvPr>
        </p:nvSpPr>
        <p:spPr>
          <a:xfrm>
            <a:off x="304800" y="1143000"/>
            <a:ext cx="4040188" cy="639763"/>
          </a:xfrm>
        </p:spPr>
        <p:txBody>
          <a:bodyPr>
            <a:normAutofit fontScale="40000" lnSpcReduction="20000"/>
          </a:bodyPr>
          <a:lstStyle/>
          <a:p>
            <a:pPr>
              <a:defRPr/>
            </a:pPr>
            <a:endParaRPr lang="en-US" dirty="0"/>
          </a:p>
          <a:p>
            <a:pPr>
              <a:defRPr/>
            </a:pPr>
            <a:endParaRPr lang="en-US" b="0" dirty="0"/>
          </a:p>
          <a:p>
            <a:pPr>
              <a:defRPr/>
            </a:pPr>
            <a:r>
              <a:rPr lang="en-US" sz="4200" dirty="0"/>
              <a:t>Flash Drive</a:t>
            </a:r>
          </a:p>
          <a:p>
            <a:pPr>
              <a:defRPr/>
            </a:pPr>
            <a:endParaRPr lang="en-US" dirty="0"/>
          </a:p>
        </p:txBody>
      </p:sp>
      <p:sp>
        <p:nvSpPr>
          <p:cNvPr id="33796" name="Content Placeholder 6"/>
          <p:cNvSpPr>
            <a:spLocks noGrp="1" noChangeArrowheads="1"/>
          </p:cNvSpPr>
          <p:nvPr>
            <p:ph sz="half" idx="2"/>
          </p:nvPr>
        </p:nvSpPr>
        <p:spPr>
          <a:xfrm>
            <a:off x="381000" y="1752600"/>
            <a:ext cx="4040188" cy="4724400"/>
          </a:xfrm>
        </p:spPr>
        <p:txBody>
          <a:bodyPr/>
          <a:lstStyle/>
          <a:p>
            <a:pPr>
              <a:buFont typeface="Wingdings" pitchFamily="2" charset="2"/>
              <a:buChar char="Ø"/>
            </a:pPr>
            <a:r>
              <a:rPr lang="en-US" altLang="en-US" smtClean="0"/>
              <a:t> Flash memory is basically a form of EEPROM, which is a type of Read Only Memory.</a:t>
            </a:r>
          </a:p>
          <a:p>
            <a:pPr>
              <a:buFont typeface="Wingdings" pitchFamily="2" charset="2"/>
              <a:buChar char="Ø"/>
            </a:pPr>
            <a:r>
              <a:rPr lang="en-US" altLang="en-US" smtClean="0"/>
              <a:t>All pen drives are flash drives</a:t>
            </a:r>
          </a:p>
          <a:p>
            <a:pPr>
              <a:buFont typeface="Wingdings" pitchFamily="2" charset="2"/>
              <a:buChar char="Ø"/>
            </a:pPr>
            <a:r>
              <a:rPr lang="en-US" altLang="en-US" smtClean="0"/>
              <a:t>Mobile use memory is flash memory.</a:t>
            </a:r>
            <a:br>
              <a:rPr lang="en-US" altLang="en-US" smtClean="0"/>
            </a:br>
            <a:r>
              <a:rPr lang="en-US" altLang="en-US" smtClean="0"/>
              <a:t/>
            </a:r>
            <a:br>
              <a:rPr lang="en-US" altLang="en-US" smtClean="0"/>
            </a:br>
            <a:endParaRPr lang="en-US" altLang="en-US" smtClean="0"/>
          </a:p>
        </p:txBody>
      </p:sp>
      <p:sp>
        <p:nvSpPr>
          <p:cNvPr id="8" name="Text Placeholder 7"/>
          <p:cNvSpPr>
            <a:spLocks noGrp="1"/>
          </p:cNvSpPr>
          <p:nvPr>
            <p:ph type="body" sz="quarter" idx="3"/>
          </p:nvPr>
        </p:nvSpPr>
        <p:spPr>
          <a:xfrm>
            <a:off x="4648200" y="1219200"/>
            <a:ext cx="4041775" cy="639763"/>
          </a:xfrm>
        </p:spPr>
        <p:txBody>
          <a:bodyPr>
            <a:normAutofit fontScale="40000" lnSpcReduction="20000"/>
          </a:bodyPr>
          <a:lstStyle/>
          <a:p>
            <a:pPr>
              <a:defRPr/>
            </a:pPr>
            <a:endParaRPr lang="en-US" dirty="0"/>
          </a:p>
          <a:p>
            <a:pPr>
              <a:defRPr/>
            </a:pPr>
            <a:endParaRPr lang="en-US" b="0" dirty="0"/>
          </a:p>
          <a:p>
            <a:pPr>
              <a:defRPr/>
            </a:pPr>
            <a:r>
              <a:rPr lang="en-US" sz="4200" dirty="0"/>
              <a:t>Flash Memory Cards or </a:t>
            </a:r>
            <a:r>
              <a:rPr lang="en-US" sz="4200" dirty="0">
                <a:solidFill>
                  <a:srgbClr val="FF0000"/>
                </a:solidFill>
              </a:rPr>
              <a:t>Flash Card</a:t>
            </a:r>
          </a:p>
        </p:txBody>
      </p:sp>
      <p:sp>
        <p:nvSpPr>
          <p:cNvPr id="33798" name="Content Placeholder 8"/>
          <p:cNvSpPr>
            <a:spLocks noGrp="1" noChangeArrowheads="1"/>
          </p:cNvSpPr>
          <p:nvPr>
            <p:ph sz="quarter" idx="4"/>
          </p:nvPr>
        </p:nvSpPr>
        <p:spPr>
          <a:xfrm>
            <a:off x="4645025" y="1905000"/>
            <a:ext cx="4346575" cy="4221163"/>
          </a:xfrm>
        </p:spPr>
        <p:txBody>
          <a:bodyPr/>
          <a:lstStyle/>
          <a:p>
            <a:r>
              <a:rPr lang="en-US" altLang="en-US" smtClean="0"/>
              <a:t>Using  including digital cameras, mobile phones, laptop</a:t>
            </a:r>
          </a:p>
        </p:txBody>
      </p:sp>
      <p:pic>
        <p:nvPicPr>
          <p:cNvPr id="337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810000"/>
            <a:ext cx="3810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5686425"/>
            <a:ext cx="227647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914900"/>
            <a:ext cx="2857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0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AC675170-3658-4467-881C-2D13A2C5AF4A}" type="datetime1">
              <a:rPr lang="en-US" altLang="en-US" sz="1400" smtClean="0"/>
              <a:pPr/>
              <a:t>1/25/2021</a:t>
            </a:fld>
            <a:endParaRPr lang="en-US" altLang="en-US" sz="1400" smtClean="0"/>
          </a:p>
        </p:txBody>
      </p:sp>
      <p:sp>
        <p:nvSpPr>
          <p:cNvPr id="3380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3380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723CD02A-B847-4CA1-9946-FB73ABACEEAF}" type="slidenum">
              <a:rPr lang="en-US" altLang="en-US" sz="1400"/>
              <a:pPr/>
              <a:t>30</a:t>
            </a:fld>
            <a:endParaRPr lang="en-US" altLang="en-US" sz="14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533400" y="152400"/>
            <a:ext cx="7772400" cy="838200"/>
          </a:xfrm>
        </p:spPr>
        <p:txBody>
          <a:bodyPr/>
          <a:lstStyle/>
          <a:p>
            <a:pPr algn="l" eaLnBrk="1" hangingPunct="1"/>
            <a:r>
              <a:rPr lang="en-US" altLang="en-US" smtClean="0"/>
              <a:t>Hard Disk </a:t>
            </a:r>
          </a:p>
        </p:txBody>
      </p:sp>
      <p:pic>
        <p:nvPicPr>
          <p:cNvPr id="34819" name="Picture 4" descr="cgateh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66800"/>
            <a:ext cx="670560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8685A16D-05D8-4ABC-8293-61888E0EB050}" type="datetime1">
              <a:rPr lang="en-US" altLang="en-US" sz="1400" smtClean="0"/>
              <a:pPr/>
              <a:t>1/25/2021</a:t>
            </a:fld>
            <a:endParaRPr lang="en-US" altLang="en-US" sz="1400" smtClean="0"/>
          </a:p>
        </p:txBody>
      </p:sp>
      <p:sp>
        <p:nvSpPr>
          <p:cNvPr id="3482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3482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F7D0AC3A-E69D-4DFB-AEA7-D72836AECD4E}" type="slidenum">
              <a:rPr lang="en-US" altLang="en-US" sz="1400"/>
              <a:pPr/>
              <a:t>31</a:t>
            </a:fld>
            <a:endParaRPr lang="en-US" altLang="en-US" sz="1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Oval 14"/>
          <p:cNvSpPr>
            <a:spLocks noChangeArrowheads="1"/>
          </p:cNvSpPr>
          <p:nvPr/>
        </p:nvSpPr>
        <p:spPr bwMode="auto">
          <a:xfrm>
            <a:off x="1066800" y="1676400"/>
            <a:ext cx="6553200" cy="4038600"/>
          </a:xfrm>
          <a:prstGeom prst="ellipse">
            <a:avLst/>
          </a:prstGeom>
          <a:solidFill>
            <a:schemeClr val="accent1"/>
          </a:solidFill>
          <a:ln w="381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p>
        </p:txBody>
      </p:sp>
      <p:sp>
        <p:nvSpPr>
          <p:cNvPr id="35843" name="Oval 10"/>
          <p:cNvSpPr>
            <a:spLocks noChangeArrowheads="1"/>
          </p:cNvSpPr>
          <p:nvPr/>
        </p:nvSpPr>
        <p:spPr bwMode="auto">
          <a:xfrm>
            <a:off x="2971800" y="3200400"/>
            <a:ext cx="2667000" cy="990600"/>
          </a:xfrm>
          <a:prstGeom prst="ellipse">
            <a:avLst/>
          </a:prstGeom>
          <a:solidFill>
            <a:schemeClr val="bg1">
              <a:alpha val="50195"/>
            </a:schemeClr>
          </a:solidFill>
          <a:ln w="381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p>
        </p:txBody>
      </p:sp>
      <p:sp>
        <p:nvSpPr>
          <p:cNvPr id="23565" name="Oval 13"/>
          <p:cNvSpPr>
            <a:spLocks noChangeArrowheads="1"/>
          </p:cNvSpPr>
          <p:nvPr/>
        </p:nvSpPr>
        <p:spPr bwMode="auto">
          <a:xfrm>
            <a:off x="1676400" y="2209800"/>
            <a:ext cx="5181600" cy="2971800"/>
          </a:xfrm>
          <a:prstGeom prst="ellipse">
            <a:avLst/>
          </a:prstGeom>
          <a:noFill/>
          <a:ln w="254000" cap="sq">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p>
        </p:txBody>
      </p:sp>
      <p:sp>
        <p:nvSpPr>
          <p:cNvPr id="35845" name="Line 16"/>
          <p:cNvSpPr>
            <a:spLocks noChangeShapeType="1"/>
          </p:cNvSpPr>
          <p:nvPr/>
        </p:nvSpPr>
        <p:spPr bwMode="auto">
          <a:xfrm flipV="1">
            <a:off x="5334000" y="2057400"/>
            <a:ext cx="990600" cy="1295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6" name="Line 18"/>
          <p:cNvSpPr>
            <a:spLocks noChangeShapeType="1"/>
          </p:cNvSpPr>
          <p:nvPr/>
        </p:nvSpPr>
        <p:spPr bwMode="auto">
          <a:xfrm flipV="1">
            <a:off x="3657600" y="4114800"/>
            <a:ext cx="304800" cy="1600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7" name="Line 19"/>
          <p:cNvSpPr>
            <a:spLocks noChangeShapeType="1"/>
          </p:cNvSpPr>
          <p:nvPr/>
        </p:nvSpPr>
        <p:spPr bwMode="auto">
          <a:xfrm>
            <a:off x="5257800" y="4038600"/>
            <a:ext cx="990600" cy="1295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8" name="Line 20"/>
          <p:cNvSpPr>
            <a:spLocks noChangeShapeType="1"/>
          </p:cNvSpPr>
          <p:nvPr/>
        </p:nvSpPr>
        <p:spPr bwMode="auto">
          <a:xfrm flipH="1" flipV="1">
            <a:off x="1981200" y="2362200"/>
            <a:ext cx="1143000" cy="11430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9" name="Line 21"/>
          <p:cNvSpPr>
            <a:spLocks noChangeShapeType="1"/>
          </p:cNvSpPr>
          <p:nvPr/>
        </p:nvSpPr>
        <p:spPr bwMode="auto">
          <a:xfrm flipV="1">
            <a:off x="5638800" y="3581400"/>
            <a:ext cx="1905000" cy="76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50" name="Line 22"/>
          <p:cNvSpPr>
            <a:spLocks noChangeShapeType="1"/>
          </p:cNvSpPr>
          <p:nvPr/>
        </p:nvSpPr>
        <p:spPr bwMode="auto">
          <a:xfrm flipV="1">
            <a:off x="2209800" y="3962400"/>
            <a:ext cx="990600" cy="12954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51" name="Line 23"/>
          <p:cNvSpPr>
            <a:spLocks noChangeShapeType="1"/>
          </p:cNvSpPr>
          <p:nvPr/>
        </p:nvSpPr>
        <p:spPr bwMode="auto">
          <a:xfrm>
            <a:off x="1066800" y="3733800"/>
            <a:ext cx="19050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76" name="AutoShape 24"/>
          <p:cNvSpPr>
            <a:spLocks noChangeArrowheads="1"/>
          </p:cNvSpPr>
          <p:nvPr/>
        </p:nvSpPr>
        <p:spPr bwMode="auto">
          <a:xfrm>
            <a:off x="6248400" y="4876800"/>
            <a:ext cx="2438400" cy="1487488"/>
          </a:xfrm>
          <a:prstGeom prst="wedgeRoundRectCallout">
            <a:avLst>
              <a:gd name="adj1" fmla="val -96028"/>
              <a:gd name="adj2" fmla="val -37940"/>
              <a:gd name="adj3" fmla="val 16667"/>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hangingPunct="1"/>
            <a:r>
              <a:rPr lang="en-US" altLang="en-US" sz="2800" b="1">
                <a:solidFill>
                  <a:schemeClr val="bg1"/>
                </a:solidFill>
              </a:rPr>
              <a:t>Track=</a:t>
            </a:r>
          </a:p>
          <a:p>
            <a:pPr algn="ctr" eaLnBrk="1" hangingPunct="1"/>
            <a:r>
              <a:rPr lang="en-US" altLang="en-US" sz="2800" b="1">
                <a:solidFill>
                  <a:schemeClr val="bg1"/>
                </a:solidFill>
              </a:rPr>
              <a:t>concentric circle</a:t>
            </a:r>
            <a:endParaRPr lang="en-US" altLang="en-US" b="1">
              <a:solidFill>
                <a:schemeClr val="bg1"/>
              </a:solidFill>
            </a:endParaRPr>
          </a:p>
        </p:txBody>
      </p:sp>
      <p:sp>
        <p:nvSpPr>
          <p:cNvPr id="23577" name="Rectangle 25"/>
          <p:cNvSpPr>
            <a:spLocks noChangeArrowheads="1"/>
          </p:cNvSpPr>
          <p:nvPr/>
        </p:nvSpPr>
        <p:spPr bwMode="auto">
          <a:xfrm rot="-300000">
            <a:off x="3505200" y="2438400"/>
            <a:ext cx="1219200" cy="381000"/>
          </a:xfrm>
          <a:prstGeom prst="rect">
            <a:avLst/>
          </a:prstGeom>
          <a:solidFill>
            <a:srgbClr val="993366"/>
          </a:solidFill>
          <a:ln w="254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p>
        </p:txBody>
      </p:sp>
      <p:sp>
        <p:nvSpPr>
          <p:cNvPr id="35854" name="Line 17"/>
          <p:cNvSpPr>
            <a:spLocks noChangeShapeType="1"/>
          </p:cNvSpPr>
          <p:nvPr/>
        </p:nvSpPr>
        <p:spPr bwMode="auto">
          <a:xfrm flipH="1" flipV="1">
            <a:off x="3352800" y="1752600"/>
            <a:ext cx="304800" cy="15240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55" name="Line 15"/>
          <p:cNvSpPr>
            <a:spLocks noChangeShapeType="1"/>
          </p:cNvSpPr>
          <p:nvPr/>
        </p:nvSpPr>
        <p:spPr bwMode="auto">
          <a:xfrm flipV="1">
            <a:off x="4648200" y="1600200"/>
            <a:ext cx="152400" cy="1600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56" name="Oval 12"/>
          <p:cNvSpPr>
            <a:spLocks noChangeArrowheads="1"/>
          </p:cNvSpPr>
          <p:nvPr/>
        </p:nvSpPr>
        <p:spPr bwMode="auto">
          <a:xfrm>
            <a:off x="2057400" y="2438400"/>
            <a:ext cx="4419600" cy="2514600"/>
          </a:xfrm>
          <a:prstGeom prst="ellipse">
            <a:avLst/>
          </a:prstGeom>
          <a:noFill/>
          <a:ln w="381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p>
        </p:txBody>
      </p:sp>
      <p:sp>
        <p:nvSpPr>
          <p:cNvPr id="35857" name="Oval 11"/>
          <p:cNvSpPr>
            <a:spLocks noChangeArrowheads="1"/>
          </p:cNvSpPr>
          <p:nvPr/>
        </p:nvSpPr>
        <p:spPr bwMode="auto">
          <a:xfrm>
            <a:off x="2514600" y="2819400"/>
            <a:ext cx="3505200" cy="1752600"/>
          </a:xfrm>
          <a:prstGeom prst="ellipse">
            <a:avLst/>
          </a:prstGeom>
          <a:noFill/>
          <a:ln w="381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p>
        </p:txBody>
      </p:sp>
      <p:sp>
        <p:nvSpPr>
          <p:cNvPr id="23578" name="AutoShape 26"/>
          <p:cNvSpPr>
            <a:spLocks noChangeArrowheads="1"/>
          </p:cNvSpPr>
          <p:nvPr/>
        </p:nvSpPr>
        <p:spPr bwMode="auto">
          <a:xfrm>
            <a:off x="533400" y="4724400"/>
            <a:ext cx="1981200" cy="1487488"/>
          </a:xfrm>
          <a:prstGeom prst="wedgeRoundRectCallout">
            <a:avLst>
              <a:gd name="adj1" fmla="val 121713"/>
              <a:gd name="adj2" fmla="val -183296"/>
              <a:gd name="adj3" fmla="val 16667"/>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hangingPunct="1"/>
            <a:r>
              <a:rPr lang="en-US" altLang="en-US" sz="2800" b="1">
                <a:solidFill>
                  <a:schemeClr val="bg1"/>
                </a:solidFill>
              </a:rPr>
              <a:t>Sector =</a:t>
            </a:r>
          </a:p>
          <a:p>
            <a:pPr algn="ctr" eaLnBrk="1" hangingPunct="1"/>
            <a:r>
              <a:rPr lang="en-US" altLang="en-US" sz="2800" b="1">
                <a:solidFill>
                  <a:schemeClr val="bg1"/>
                </a:solidFill>
              </a:rPr>
              <a:t>small arc of track</a:t>
            </a:r>
            <a:endParaRPr lang="en-US" altLang="en-US" b="1">
              <a:solidFill>
                <a:schemeClr val="bg1"/>
              </a:solidFill>
            </a:endParaRPr>
          </a:p>
        </p:txBody>
      </p:sp>
      <p:sp>
        <p:nvSpPr>
          <p:cNvPr id="23579" name="AutoShape 27"/>
          <p:cNvSpPr>
            <a:spLocks noChangeArrowheads="1"/>
          </p:cNvSpPr>
          <p:nvPr/>
        </p:nvSpPr>
        <p:spPr bwMode="auto">
          <a:xfrm>
            <a:off x="533400" y="1447800"/>
            <a:ext cx="1981200" cy="1028700"/>
          </a:xfrm>
          <a:prstGeom prst="wedgeRoundRectCallout">
            <a:avLst>
              <a:gd name="adj1" fmla="val 127806"/>
              <a:gd name="adj2" fmla="val 65278"/>
              <a:gd name="adj3" fmla="val 16667"/>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hangingPunct="1"/>
            <a:r>
              <a:rPr lang="en-US" altLang="en-US" sz="2800" b="1">
                <a:solidFill>
                  <a:schemeClr val="bg1"/>
                </a:solidFill>
              </a:rPr>
              <a:t>Can store 512 bytes</a:t>
            </a:r>
            <a:endParaRPr lang="en-US" altLang="en-US" b="1">
              <a:solidFill>
                <a:schemeClr val="bg1"/>
              </a:solidFill>
            </a:endParaRPr>
          </a:p>
        </p:txBody>
      </p:sp>
      <p:sp>
        <p:nvSpPr>
          <p:cNvPr id="35860" name="Rectangle 28"/>
          <p:cNvSpPr>
            <a:spLocks noGrp="1" noChangeArrowheads="1"/>
          </p:cNvSpPr>
          <p:nvPr>
            <p:ph type="title"/>
          </p:nvPr>
        </p:nvSpPr>
        <p:spPr/>
        <p:txBody>
          <a:bodyPr/>
          <a:lstStyle/>
          <a:p>
            <a:r>
              <a:rPr lang="en-US" altLang="en-US" smtClean="0"/>
              <a:t>Tracks and sectors</a:t>
            </a:r>
          </a:p>
        </p:txBody>
      </p:sp>
      <p:sp>
        <p:nvSpPr>
          <p:cNvPr id="35861" name="Oval 29"/>
          <p:cNvSpPr>
            <a:spLocks noChangeArrowheads="1"/>
          </p:cNvSpPr>
          <p:nvPr/>
        </p:nvSpPr>
        <p:spPr bwMode="auto">
          <a:xfrm>
            <a:off x="1295400" y="1905000"/>
            <a:ext cx="6019800" cy="3657600"/>
          </a:xfrm>
          <a:prstGeom prst="ellipse">
            <a:avLst/>
          </a:prstGeom>
          <a:noFill/>
          <a:ln w="381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35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5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6" grpId="0" animBg="1" autoUpdateAnimBg="0"/>
      <p:bldP spid="23578" grpId="0" animBg="1" autoUpdateAnimBg="0"/>
      <p:bldP spid="23579"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7" descr="sata c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505200"/>
            <a:ext cx="43434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p:cNvSpPr>
            <a:spLocks noGrp="1" noChangeArrowheads="1"/>
          </p:cNvSpPr>
          <p:nvPr>
            <p:ph type="ctrTitle"/>
          </p:nvPr>
        </p:nvSpPr>
        <p:spPr>
          <a:xfrm>
            <a:off x="533400" y="152400"/>
            <a:ext cx="7772400" cy="838200"/>
          </a:xfrm>
        </p:spPr>
        <p:txBody>
          <a:bodyPr/>
          <a:lstStyle/>
          <a:p>
            <a:pPr algn="l" eaLnBrk="1" hangingPunct="1"/>
            <a:r>
              <a:rPr lang="en-US" altLang="en-US" smtClean="0"/>
              <a:t>Types of Hard Disk </a:t>
            </a:r>
          </a:p>
        </p:txBody>
      </p:sp>
      <p:pic>
        <p:nvPicPr>
          <p:cNvPr id="36868" name="Picture 4" descr="harddisk-post-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275" y="381000"/>
            <a:ext cx="28797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6"/>
          <p:cNvSpPr txBox="1">
            <a:spLocks noChangeArrowheads="1"/>
          </p:cNvSpPr>
          <p:nvPr/>
        </p:nvSpPr>
        <p:spPr bwMode="auto">
          <a:xfrm>
            <a:off x="457200" y="914400"/>
            <a:ext cx="4114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marL="342900" indent="-342900" eaLnBrk="1" hangingPunct="1">
              <a:spcBef>
                <a:spcPct val="50000"/>
              </a:spcBef>
              <a:buFontTx/>
              <a:buAutoNum type="arabicPeriod"/>
            </a:pPr>
            <a:r>
              <a:rPr lang="en-US" altLang="en-US" sz="2400"/>
              <a:t>IDE Hard Disk (Old now) 40 pin for pc/laptop</a:t>
            </a:r>
          </a:p>
          <a:p>
            <a:pPr marL="342900" indent="-342900" eaLnBrk="1" hangingPunct="1">
              <a:spcBef>
                <a:spcPct val="50000"/>
              </a:spcBef>
              <a:buFontTx/>
              <a:buAutoNum type="arabicPeriod"/>
            </a:pPr>
            <a:r>
              <a:rPr lang="en-US" altLang="en-US" sz="2400"/>
              <a:t>SATA (</a:t>
            </a:r>
            <a:r>
              <a:rPr lang="en-US" altLang="en-US" sz="1400" b="1"/>
              <a:t>Serial Advanced Technology Attachment</a:t>
            </a:r>
            <a:r>
              <a:rPr lang="en-US" altLang="en-US" sz="2400" b="1"/>
              <a:t>) </a:t>
            </a:r>
            <a:r>
              <a:rPr lang="en-US" altLang="en-US" sz="2400"/>
              <a:t>Hard Disk 7 pin for pc/laptop</a:t>
            </a:r>
          </a:p>
          <a:p>
            <a:pPr marL="342900" indent="-342900" eaLnBrk="1" hangingPunct="1">
              <a:spcBef>
                <a:spcPct val="50000"/>
              </a:spcBef>
              <a:buFontTx/>
              <a:buAutoNum type="arabicPeriod"/>
            </a:pPr>
            <a:r>
              <a:rPr lang="en-US" altLang="en-US" sz="2400"/>
              <a:t>SCSI (</a:t>
            </a:r>
            <a:r>
              <a:rPr lang="en-US" altLang="en-US" sz="1400" b="1"/>
              <a:t>Small Computer System Interface</a:t>
            </a:r>
            <a:r>
              <a:rPr lang="en-US" altLang="en-US" sz="1400"/>
              <a:t> </a:t>
            </a:r>
            <a:r>
              <a:rPr lang="en-US" altLang="en-US" sz="2400"/>
              <a:t>)Hard Disk for server</a:t>
            </a:r>
          </a:p>
          <a:p>
            <a:pPr marL="342900" indent="-342900" eaLnBrk="1" hangingPunct="1">
              <a:spcBef>
                <a:spcPct val="50000"/>
              </a:spcBef>
              <a:buFontTx/>
              <a:buAutoNum type="arabicPeriod"/>
            </a:pPr>
            <a:r>
              <a:rPr lang="en-US" altLang="en-US" sz="2400"/>
              <a:t>SAS </a:t>
            </a:r>
            <a:r>
              <a:rPr lang="en-US" altLang="en-US" sz="1400"/>
              <a:t>(</a:t>
            </a:r>
            <a:r>
              <a:rPr lang="en-US" altLang="en-US" sz="1400" i="1"/>
              <a:t>Serial Attached SCSI</a:t>
            </a:r>
            <a:r>
              <a:rPr lang="en-US" altLang="en-US" sz="1400"/>
              <a:t> )  for server</a:t>
            </a:r>
          </a:p>
          <a:p>
            <a:pPr marL="342900" indent="-342900" eaLnBrk="1" hangingPunct="1">
              <a:spcBef>
                <a:spcPct val="50000"/>
              </a:spcBef>
              <a:buFontTx/>
              <a:buAutoNum type="arabicPeriod"/>
            </a:pPr>
            <a:endParaRPr lang="en-US" altLang="en-US" sz="2400"/>
          </a:p>
        </p:txBody>
      </p:sp>
      <p:sp>
        <p:nvSpPr>
          <p:cNvPr id="3687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09110BBB-1805-4259-853F-9B3045D6C888}" type="datetime1">
              <a:rPr lang="en-US" altLang="en-US" sz="1400" smtClean="0"/>
              <a:pPr/>
              <a:t>1/25/2021</a:t>
            </a:fld>
            <a:endParaRPr lang="en-US" altLang="en-US" sz="1400" smtClean="0"/>
          </a:p>
        </p:txBody>
      </p:sp>
      <p:sp>
        <p:nvSpPr>
          <p:cNvPr id="3687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368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FEFF7FC3-C936-4B26-96DF-7F9FFAFBBF30}" type="slidenum">
              <a:rPr lang="en-US" altLang="en-US" sz="1400"/>
              <a:pPr/>
              <a:t>33</a:t>
            </a:fld>
            <a:endParaRPr lang="en-US" altLang="en-US" sz="14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noChangeArrowheads="1"/>
          </p:cNvSpPr>
          <p:nvPr>
            <p:ph type="title"/>
          </p:nvPr>
        </p:nvSpPr>
        <p:spPr>
          <a:xfrm>
            <a:off x="457200" y="152400"/>
            <a:ext cx="8229600" cy="685800"/>
          </a:xfrm>
        </p:spPr>
        <p:txBody>
          <a:bodyPr/>
          <a:lstStyle/>
          <a:p>
            <a:pPr eaLnBrk="1" hangingPunct="1"/>
            <a:r>
              <a:rPr lang="en-US" altLang="en-US" sz="2800" b="1" smtClean="0">
                <a:solidFill>
                  <a:srgbClr val="FF0000"/>
                </a:solidFill>
              </a:rPr>
              <a:t>Small Computer System Interface</a:t>
            </a:r>
            <a:r>
              <a:rPr lang="en-US" altLang="en-US" sz="2800" smtClean="0">
                <a:solidFill>
                  <a:srgbClr val="FF0000"/>
                </a:solidFill>
              </a:rPr>
              <a:t> (</a:t>
            </a:r>
            <a:r>
              <a:rPr lang="en-US" altLang="en-US" sz="2800" b="1" smtClean="0">
                <a:solidFill>
                  <a:srgbClr val="FF0000"/>
                </a:solidFill>
              </a:rPr>
              <a:t>SCSI)</a:t>
            </a:r>
            <a:endParaRPr lang="en-US" altLang="en-US" sz="2800" smtClean="0">
              <a:solidFill>
                <a:srgbClr val="FF0000"/>
              </a:solidFill>
            </a:endParaRPr>
          </a:p>
        </p:txBody>
      </p:sp>
      <p:sp>
        <p:nvSpPr>
          <p:cNvPr id="37891" name="Content Placeholder 2"/>
          <p:cNvSpPr>
            <a:spLocks noGrp="1" noChangeArrowheads="1"/>
          </p:cNvSpPr>
          <p:nvPr>
            <p:ph idx="1"/>
          </p:nvPr>
        </p:nvSpPr>
        <p:spPr>
          <a:xfrm>
            <a:off x="152400" y="914400"/>
            <a:ext cx="8763000" cy="5638800"/>
          </a:xfrm>
        </p:spPr>
        <p:txBody>
          <a:bodyPr/>
          <a:lstStyle/>
          <a:p>
            <a:pPr eaLnBrk="1" hangingPunct="1"/>
            <a:r>
              <a:rPr lang="en-US" altLang="en-US" smtClean="0">
                <a:solidFill>
                  <a:srgbClr val="0070C0"/>
                </a:solidFill>
              </a:rPr>
              <a:t>SCSI is a set of standards for physically connecting and transferring data between computers and peripheral devices</a:t>
            </a:r>
            <a:endParaRPr lang="en-US" altLang="en-US" smtClean="0"/>
          </a:p>
          <a:p>
            <a:pPr eaLnBrk="1" hangingPunct="1"/>
            <a:r>
              <a:rPr lang="en-US" altLang="en-US" smtClean="0">
                <a:solidFill>
                  <a:srgbClr val="7030A0"/>
                </a:solidFill>
              </a:rPr>
              <a:t>SCSI standards define commands, protocols, and electrical and optical interfaces</a:t>
            </a:r>
            <a:endParaRPr lang="en-US" altLang="en-US" smtClean="0"/>
          </a:p>
          <a:p>
            <a:pPr eaLnBrk="1" hangingPunct="1"/>
            <a:r>
              <a:rPr lang="en-US" altLang="en-US" smtClean="0">
                <a:solidFill>
                  <a:srgbClr val="00B050"/>
                </a:solidFill>
              </a:rPr>
              <a:t>SCSI is most commonly used for hard disks and tape drives</a:t>
            </a:r>
          </a:p>
          <a:p>
            <a:pPr eaLnBrk="1" hangingPunct="1"/>
            <a:r>
              <a:rPr lang="en-US" altLang="en-US" smtClean="0">
                <a:solidFill>
                  <a:srgbClr val="00B0F0"/>
                </a:solidFill>
              </a:rPr>
              <a:t>SCSI connect a wide range of other devices, including scanners and CD drives</a:t>
            </a:r>
          </a:p>
        </p:txBody>
      </p:sp>
      <p:sp>
        <p:nvSpPr>
          <p:cNvPr id="3789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2BE014B8-BC67-492C-90B1-8385B226531E}" type="datetime1">
              <a:rPr lang="en-US" altLang="en-US" sz="1400" smtClean="0"/>
              <a:pPr/>
              <a:t>1/25/2021</a:t>
            </a:fld>
            <a:endParaRPr lang="en-US" altLang="en-US" sz="1400" smtClean="0"/>
          </a:p>
        </p:txBody>
      </p:sp>
      <p:sp>
        <p:nvSpPr>
          <p:cNvPr id="3789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378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1B77227E-4682-447F-95D4-8C0B4F615064}" type="slidenum">
              <a:rPr lang="en-US" altLang="en-US" sz="1400"/>
              <a:pPr/>
              <a:t>34</a:t>
            </a:fld>
            <a:endParaRPr lang="en-US" altLang="en-US" sz="14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noChangeArrowheads="1"/>
          </p:cNvSpPr>
          <p:nvPr>
            <p:ph type="title"/>
          </p:nvPr>
        </p:nvSpPr>
        <p:spPr>
          <a:xfrm>
            <a:off x="304800" y="228600"/>
            <a:ext cx="8229600" cy="1143000"/>
          </a:xfrm>
        </p:spPr>
        <p:txBody>
          <a:bodyPr/>
          <a:lstStyle/>
          <a:p>
            <a:pPr eaLnBrk="1" hangingPunct="1"/>
            <a:r>
              <a:rPr lang="en-US" altLang="en-US" smtClean="0">
                <a:solidFill>
                  <a:srgbClr val="C00000"/>
                </a:solidFill>
              </a:rPr>
              <a:t>Why SAS better to SATA</a:t>
            </a:r>
          </a:p>
        </p:txBody>
      </p:sp>
      <p:sp>
        <p:nvSpPr>
          <p:cNvPr id="38915" name="Content Placeholder 2"/>
          <p:cNvSpPr>
            <a:spLocks noGrp="1" noChangeArrowheads="1"/>
          </p:cNvSpPr>
          <p:nvPr>
            <p:ph idx="1"/>
          </p:nvPr>
        </p:nvSpPr>
        <p:spPr>
          <a:xfrm>
            <a:off x="381000" y="1295400"/>
            <a:ext cx="8229600" cy="4754563"/>
          </a:xfrm>
        </p:spPr>
        <p:txBody>
          <a:bodyPr/>
          <a:lstStyle/>
          <a:p>
            <a:pPr eaLnBrk="1" hangingPunct="1"/>
            <a:r>
              <a:rPr lang="en-US" altLang="en-US" sz="2400" smtClean="0"/>
              <a:t>While typical </a:t>
            </a:r>
            <a:r>
              <a:rPr lang="en-US" altLang="en-US" sz="2400" smtClean="0">
                <a:solidFill>
                  <a:srgbClr val="FF0000"/>
                </a:solidFill>
              </a:rPr>
              <a:t>SATA drives operate at 7200RPM</a:t>
            </a:r>
            <a:r>
              <a:rPr lang="en-US" altLang="en-US" sz="2400" smtClean="0"/>
              <a:t>, a </a:t>
            </a:r>
            <a:r>
              <a:rPr lang="en-US" altLang="en-US" sz="2400" smtClean="0">
                <a:solidFill>
                  <a:srgbClr val="FF0000"/>
                </a:solidFill>
              </a:rPr>
              <a:t>SAS drive operates at 10K or 15K</a:t>
            </a:r>
            <a:r>
              <a:rPr lang="en-US" altLang="en-US" sz="2400" smtClean="0"/>
              <a:t>. Although the platter speed is double that of SATA, the </a:t>
            </a:r>
            <a:r>
              <a:rPr lang="en-US" altLang="en-US" sz="2400" smtClean="0">
                <a:solidFill>
                  <a:srgbClr val="FF0000"/>
                </a:solidFill>
              </a:rPr>
              <a:t>MTBF</a:t>
            </a:r>
            <a:r>
              <a:rPr lang="en-US" altLang="en-US" sz="2400" smtClean="0"/>
              <a:t> (Mean Time Before Failure) remains at the industry standard of 1.2 million hours. </a:t>
            </a:r>
          </a:p>
          <a:p>
            <a:pPr eaLnBrk="1" hangingPunct="1"/>
            <a:r>
              <a:rPr lang="en-US" altLang="en-US" sz="2400" smtClean="0"/>
              <a:t>SAS drives are typically utilized in server and high-end workstation environments where speed and I/O frequency reign supreme. </a:t>
            </a:r>
          </a:p>
          <a:p>
            <a:pPr eaLnBrk="1" hangingPunct="1"/>
            <a:endParaRPr lang="en-US" altLang="en-US" sz="2400" smtClean="0"/>
          </a:p>
        </p:txBody>
      </p:sp>
      <p:sp>
        <p:nvSpPr>
          <p:cNvPr id="3891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D6940DA6-5711-4ED8-A7B2-147F102C9473}" type="datetime1">
              <a:rPr lang="en-US" altLang="en-US" sz="1400" smtClean="0"/>
              <a:pPr/>
              <a:t>1/25/2021</a:t>
            </a:fld>
            <a:endParaRPr lang="en-US" altLang="en-US" sz="1400" smtClean="0"/>
          </a:p>
        </p:txBody>
      </p:sp>
      <p:sp>
        <p:nvSpPr>
          <p:cNvPr id="3891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389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4AA910E4-BBE1-4705-94D6-732C80C99D27}" type="slidenum">
              <a:rPr lang="en-US" altLang="en-US" sz="1400"/>
              <a:pPr/>
              <a:t>35</a:t>
            </a:fld>
            <a:endParaRPr lang="en-US" altLang="en-US" sz="1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a:xfrm>
            <a:off x="457200" y="274638"/>
            <a:ext cx="8229600" cy="1020762"/>
          </a:xfrm>
        </p:spPr>
        <p:txBody>
          <a:bodyPr/>
          <a:lstStyle/>
          <a:p>
            <a:r>
              <a:rPr lang="en-US" altLang="en-US" smtClean="0">
                <a:solidFill>
                  <a:srgbClr val="202124"/>
                </a:solidFill>
              </a:rPr>
              <a:t>Hard drive brands</a:t>
            </a:r>
            <a:endParaRPr lang="en-US" altLang="en-US" smtClean="0"/>
          </a:p>
        </p:txBody>
      </p:sp>
      <p:sp>
        <p:nvSpPr>
          <p:cNvPr id="39939" name="Content Placeholder 2"/>
          <p:cNvSpPr>
            <a:spLocks noGrp="1" noChangeArrowheads="1"/>
          </p:cNvSpPr>
          <p:nvPr>
            <p:ph idx="1"/>
          </p:nvPr>
        </p:nvSpPr>
        <p:spPr/>
        <p:txBody>
          <a:bodyPr/>
          <a:lstStyle/>
          <a:p>
            <a:r>
              <a:rPr lang="en-US" altLang="en-US" smtClean="0">
                <a:solidFill>
                  <a:srgbClr val="202124"/>
                </a:solidFill>
              </a:rPr>
              <a:t>The most well-known hard drive brands include </a:t>
            </a:r>
          </a:p>
          <a:p>
            <a:pPr lvl="1"/>
            <a:r>
              <a:rPr lang="en-US" altLang="en-US" smtClean="0">
                <a:solidFill>
                  <a:srgbClr val="202124"/>
                </a:solidFill>
              </a:rPr>
              <a:t>Seagate,</a:t>
            </a:r>
          </a:p>
          <a:p>
            <a:pPr lvl="1"/>
            <a:r>
              <a:rPr lang="en-US" altLang="en-US" smtClean="0">
                <a:solidFill>
                  <a:srgbClr val="202124"/>
                </a:solidFill>
              </a:rPr>
              <a:t> Western Digital, </a:t>
            </a:r>
          </a:p>
          <a:p>
            <a:pPr lvl="1"/>
            <a:r>
              <a:rPr lang="en-US" altLang="en-US" b="1" smtClean="0">
                <a:solidFill>
                  <a:srgbClr val="202124"/>
                </a:solidFill>
              </a:rPr>
              <a:t>Toshiba</a:t>
            </a:r>
            <a:r>
              <a:rPr lang="en-US" altLang="en-US" smtClean="0">
                <a:solidFill>
                  <a:srgbClr val="202124"/>
                </a:solidFill>
              </a:rPr>
              <a:t> and </a:t>
            </a:r>
          </a:p>
          <a:p>
            <a:pPr lvl="1"/>
            <a:r>
              <a:rPr lang="en-US" altLang="en-US" b="1" smtClean="0">
                <a:solidFill>
                  <a:srgbClr val="202124"/>
                </a:solidFill>
              </a:rPr>
              <a:t>Hitachi</a:t>
            </a:r>
            <a:endParaRPr lang="en-US" altLang="en-US" smtClean="0"/>
          </a:p>
        </p:txBody>
      </p:sp>
      <p:sp>
        <p:nvSpPr>
          <p:cNvPr id="39940" name="Date Placeholder 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B7E05E6A-1A95-41C9-BDDD-C3DC64462463}" type="datetime1">
              <a:rPr lang="en-US" altLang="en-US" sz="1400" smtClean="0"/>
              <a:pPr/>
              <a:t>1/25/2021</a:t>
            </a:fld>
            <a:endParaRPr lang="en-US" altLang="en-US" sz="1400" smtClean="0"/>
          </a:p>
        </p:txBody>
      </p:sp>
      <p:sp>
        <p:nvSpPr>
          <p:cNvPr id="39941" name="Footer Placeholder 4"/>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39942"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21960AE4-504B-41C9-BF92-999E79918316}" type="slidenum">
              <a:rPr lang="en-US" altLang="en-US" sz="1400"/>
              <a:pPr/>
              <a:t>36</a:t>
            </a:fld>
            <a:endParaRPr lang="en-US" altLang="en-US"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a:xfrm>
            <a:off x="609600" y="457200"/>
            <a:ext cx="7772400" cy="838200"/>
          </a:xfrm>
        </p:spPr>
        <p:txBody>
          <a:bodyPr/>
          <a:lstStyle/>
          <a:p>
            <a:pPr algn="l" eaLnBrk="1" hangingPunct="1"/>
            <a:r>
              <a:rPr lang="en-US" altLang="en-US" smtClean="0"/>
              <a:t>Types of Memory</a:t>
            </a:r>
          </a:p>
        </p:txBody>
      </p:sp>
      <p:sp>
        <p:nvSpPr>
          <p:cNvPr id="40963" name="Rectangle 3"/>
          <p:cNvSpPr>
            <a:spLocks noGrp="1" noChangeArrowheads="1"/>
          </p:cNvSpPr>
          <p:nvPr>
            <p:ph type="subTitle" idx="1"/>
          </p:nvPr>
        </p:nvSpPr>
        <p:spPr>
          <a:xfrm>
            <a:off x="914400" y="1676400"/>
            <a:ext cx="7924800" cy="4724400"/>
          </a:xfrm>
        </p:spPr>
        <p:txBody>
          <a:bodyPr/>
          <a:lstStyle/>
          <a:p>
            <a:pPr marL="609600" indent="-609600" algn="l" eaLnBrk="1" hangingPunct="1"/>
            <a:r>
              <a:rPr lang="en-US" altLang="en-US" smtClean="0"/>
              <a:t>We will discuss three types of memory: </a:t>
            </a:r>
          </a:p>
          <a:p>
            <a:pPr marL="609600" indent="-609600" algn="l" eaLnBrk="1" hangingPunct="1"/>
            <a:endParaRPr lang="en-US" altLang="en-US" smtClean="0"/>
          </a:p>
          <a:p>
            <a:pPr marL="990600" lvl="1" indent="-533400" algn="l" eaLnBrk="1" hangingPunct="1">
              <a:buFontTx/>
              <a:buAutoNum type="arabicPeriod"/>
            </a:pPr>
            <a:r>
              <a:rPr lang="en-US" altLang="en-US" sz="3600" smtClean="0"/>
              <a:t>RAM </a:t>
            </a:r>
          </a:p>
          <a:p>
            <a:pPr marL="990600" lvl="1" indent="-533400" algn="l" eaLnBrk="1" hangingPunct="1">
              <a:buFontTx/>
              <a:buAutoNum type="arabicPeriod"/>
            </a:pPr>
            <a:r>
              <a:rPr lang="en-US" altLang="en-US" sz="3600" smtClean="0"/>
              <a:t>ROM </a:t>
            </a:r>
          </a:p>
          <a:p>
            <a:pPr marL="990600" lvl="1" indent="-533400" algn="l" eaLnBrk="1" hangingPunct="1">
              <a:buFontTx/>
              <a:buAutoNum type="arabicPeriod"/>
            </a:pPr>
            <a:r>
              <a:rPr lang="en-US" altLang="en-US" sz="3600" smtClean="0"/>
              <a:t>Cache</a:t>
            </a:r>
          </a:p>
        </p:txBody>
      </p:sp>
      <p:sp>
        <p:nvSpPr>
          <p:cNvPr id="4096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E401A129-C4C3-4B11-8BB3-284E8DEBABB0}" type="datetime1">
              <a:rPr lang="en-US" altLang="en-US" sz="1400" smtClean="0"/>
              <a:pPr/>
              <a:t>1/25/2021</a:t>
            </a:fld>
            <a:endParaRPr lang="en-US" altLang="en-US" sz="1400" smtClean="0"/>
          </a:p>
        </p:txBody>
      </p:sp>
      <p:sp>
        <p:nvSpPr>
          <p:cNvPr id="4096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4096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20C08B9E-95CA-441A-8C5B-6F3FAE6CEE84}" type="slidenum">
              <a:rPr lang="en-US" altLang="en-US" sz="1400"/>
              <a:pPr/>
              <a:t>37</a:t>
            </a:fld>
            <a:endParaRPr lang="en-US" altLang="en-US" sz="1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ctrTitle"/>
          </p:nvPr>
        </p:nvSpPr>
        <p:spPr>
          <a:xfrm>
            <a:off x="609600" y="457200"/>
            <a:ext cx="7772400" cy="838200"/>
          </a:xfrm>
        </p:spPr>
        <p:txBody>
          <a:bodyPr/>
          <a:lstStyle/>
          <a:p>
            <a:pPr algn="l" eaLnBrk="1" hangingPunct="1"/>
            <a:r>
              <a:rPr lang="en-US" altLang="en-US" smtClean="0"/>
              <a:t>Memory</a:t>
            </a:r>
          </a:p>
        </p:txBody>
      </p:sp>
      <p:pic>
        <p:nvPicPr>
          <p:cNvPr id="41987" name="Picture 5" descr="mem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371600"/>
            <a:ext cx="6172200"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A1064513-FA23-4893-AB0E-3D1EBC138172}" type="datetime1">
              <a:rPr lang="en-US" altLang="en-US" sz="1400" smtClean="0"/>
              <a:pPr/>
              <a:t>1/25/2021</a:t>
            </a:fld>
            <a:endParaRPr lang="en-US" altLang="en-US" sz="1400" smtClean="0"/>
          </a:p>
        </p:txBody>
      </p:sp>
      <p:sp>
        <p:nvSpPr>
          <p:cNvPr id="4198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419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3311380B-427B-4148-B1C2-E627B4A041FD}" type="slidenum">
              <a:rPr lang="en-US" altLang="en-US" sz="1400"/>
              <a:pPr/>
              <a:t>38</a:t>
            </a:fld>
            <a:endParaRPr lang="en-US" altLang="en-US" sz="1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609600" y="457200"/>
            <a:ext cx="7772400" cy="838200"/>
          </a:xfrm>
        </p:spPr>
        <p:txBody>
          <a:bodyPr/>
          <a:lstStyle/>
          <a:p>
            <a:pPr algn="l" eaLnBrk="1" hangingPunct="1"/>
            <a:r>
              <a:rPr lang="en-US" altLang="en-US" smtClean="0"/>
              <a:t>Types of RAM</a:t>
            </a:r>
          </a:p>
        </p:txBody>
      </p:sp>
      <p:pic>
        <p:nvPicPr>
          <p:cNvPr id="43011" name="Picture 4" descr="SD 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5" descr="DDR2 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3121025"/>
            <a:ext cx="5334000"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6"/>
          <p:cNvSpPr txBox="1">
            <a:spLocks noChangeArrowheads="1"/>
          </p:cNvSpPr>
          <p:nvPr/>
        </p:nvSpPr>
        <p:spPr bwMode="auto">
          <a:xfrm>
            <a:off x="3581400" y="1828800"/>
            <a:ext cx="16002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eaLnBrk="1" hangingPunct="1">
              <a:spcBef>
                <a:spcPct val="50000"/>
              </a:spcBef>
            </a:pPr>
            <a:r>
              <a:rPr lang="en-US" altLang="en-US" sz="2800">
                <a:solidFill>
                  <a:srgbClr val="FF0000"/>
                </a:solidFill>
              </a:rPr>
              <a:t>SDRAM</a:t>
            </a:r>
          </a:p>
          <a:p>
            <a:pPr eaLnBrk="1" hangingPunct="1">
              <a:spcBef>
                <a:spcPct val="50000"/>
              </a:spcBef>
            </a:pPr>
            <a:r>
              <a:rPr lang="en-US" altLang="en-US" sz="1000" b="1"/>
              <a:t>Synchronous dynamic random-access memory</a:t>
            </a:r>
            <a:r>
              <a:rPr lang="en-US" altLang="en-US" sz="1000"/>
              <a:t> (</a:t>
            </a:r>
            <a:r>
              <a:rPr lang="en-US" altLang="en-US" sz="1000" b="1"/>
              <a:t>SDRAM</a:t>
            </a:r>
            <a:r>
              <a:rPr lang="en-US" altLang="en-US" sz="1000"/>
              <a:t>)</a:t>
            </a:r>
          </a:p>
          <a:p>
            <a:pPr eaLnBrk="1" hangingPunct="1">
              <a:spcBef>
                <a:spcPct val="50000"/>
              </a:spcBef>
            </a:pPr>
            <a:r>
              <a:rPr lang="en-US" altLang="en-US" sz="1000"/>
              <a:t>1970-1990</a:t>
            </a:r>
          </a:p>
        </p:txBody>
      </p:sp>
      <p:sp>
        <p:nvSpPr>
          <p:cNvPr id="43014" name="Line 7"/>
          <p:cNvSpPr>
            <a:spLocks noChangeShapeType="1"/>
          </p:cNvSpPr>
          <p:nvPr/>
        </p:nvSpPr>
        <p:spPr bwMode="auto">
          <a:xfrm flipV="1">
            <a:off x="5181600" y="1752600"/>
            <a:ext cx="838200" cy="3048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1" name="Text Box 8"/>
          <p:cNvSpPr txBox="1">
            <a:spLocks noChangeArrowheads="1"/>
          </p:cNvSpPr>
          <p:nvPr/>
        </p:nvSpPr>
        <p:spPr bwMode="auto">
          <a:xfrm>
            <a:off x="76200" y="1865313"/>
            <a:ext cx="3200400" cy="3970337"/>
          </a:xfrm>
          <a:prstGeom prst="rect">
            <a:avLst/>
          </a:prstGeom>
          <a:noFill/>
          <a:ln>
            <a:noFill/>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r>
              <a:rPr lang="en-US" sz="2800" dirty="0">
                <a:solidFill>
                  <a:srgbClr val="FF0000"/>
                </a:solidFill>
              </a:rPr>
              <a:t>DDR4 SDRAM</a:t>
            </a:r>
          </a:p>
          <a:p>
            <a:pPr eaLnBrk="1" hangingPunct="1">
              <a:spcBef>
                <a:spcPct val="50000"/>
              </a:spcBef>
              <a:defRPr/>
            </a:pPr>
            <a:r>
              <a:rPr lang="en-US" sz="2800" dirty="0">
                <a:solidFill>
                  <a:srgbClr val="FF0000"/>
                </a:solidFill>
              </a:rPr>
              <a:t> </a:t>
            </a:r>
            <a:r>
              <a:rPr lang="en-US" sz="1400" b="1" dirty="0">
                <a:latin typeface="Tahoma" panose="020B0604030504040204" pitchFamily="34" charset="0"/>
                <a:ea typeface="Tahoma" panose="020B0604030504040204" pitchFamily="34" charset="0"/>
                <a:cs typeface="Tahoma" panose="020B0604030504040204" pitchFamily="34" charset="0"/>
              </a:rPr>
              <a:t>double data rate  </a:t>
            </a:r>
          </a:p>
          <a:p>
            <a:pPr marL="171450" indent="-171450" eaLnBrk="1" hangingPunct="1">
              <a:spcBef>
                <a:spcPct val="50000"/>
              </a:spcBef>
              <a:buFont typeface="Wingdings" pitchFamily="2" charset="2"/>
              <a:buChar char="Ø"/>
              <a:defRPr/>
            </a:pPr>
            <a:r>
              <a:rPr lang="en-US" sz="1400" b="1" dirty="0">
                <a:latin typeface="Tahoma" panose="020B0604030504040204" pitchFamily="34" charset="0"/>
                <a:ea typeface="Tahoma" panose="020B0604030504040204" pitchFamily="34" charset="0"/>
                <a:cs typeface="Tahoma" panose="020B0604030504040204" pitchFamily="34" charset="0"/>
              </a:rPr>
              <a:t>in 2011</a:t>
            </a:r>
          </a:p>
          <a:p>
            <a:pPr marL="171450" indent="-171450" eaLnBrk="1" hangingPunct="1">
              <a:spcBef>
                <a:spcPct val="50000"/>
              </a:spcBef>
              <a:buFont typeface="Wingdings" pitchFamily="2" charset="2"/>
              <a:buChar char="Ø"/>
              <a:defRPr/>
            </a:pPr>
            <a:r>
              <a:rPr lang="en-US" sz="1400" dirty="0">
                <a:latin typeface="Tahoma" panose="020B0604030504040204" pitchFamily="34" charset="0"/>
                <a:ea typeface="Tahoma" panose="020B0604030504040204" pitchFamily="34" charset="0"/>
                <a:cs typeface="Tahoma" panose="020B0604030504040204" pitchFamily="34" charset="0"/>
              </a:rPr>
              <a:t>The new chips are expected to run at 1.2 </a:t>
            </a:r>
            <a:r>
              <a:rPr lang="en-US" sz="1400" dirty="0">
                <a:latin typeface="Tahoma" panose="020B0604030504040204" pitchFamily="34" charset="0"/>
                <a:ea typeface="Tahoma" panose="020B0604030504040204" pitchFamily="34" charset="0"/>
                <a:cs typeface="Tahoma" panose="020B0604030504040204" pitchFamily="34" charset="0"/>
                <a:hlinkClick r:id="rId4" tooltip="Volt"/>
              </a:rPr>
              <a:t>V</a:t>
            </a:r>
            <a:r>
              <a:rPr lang="en-US" sz="1400" dirty="0">
                <a:latin typeface="Tahoma" panose="020B0604030504040204" pitchFamily="34" charset="0"/>
                <a:ea typeface="Tahoma" panose="020B0604030504040204" pitchFamily="34" charset="0"/>
                <a:cs typeface="Tahoma" panose="020B0604030504040204" pitchFamily="34" charset="0"/>
              </a:rPr>
              <a:t> or less,</a:t>
            </a:r>
            <a:r>
              <a:rPr lang="en-US" sz="1400" baseline="30000" dirty="0">
                <a:latin typeface="Tahoma" panose="020B0604030504040204" pitchFamily="34" charset="0"/>
                <a:ea typeface="Tahoma" panose="020B0604030504040204" pitchFamily="34" charset="0"/>
                <a:cs typeface="Tahoma" panose="020B0604030504040204" pitchFamily="34" charset="0"/>
                <a:hlinkClick r:id="rId5"/>
              </a:rPr>
              <a:t>[11]</a:t>
            </a:r>
            <a:r>
              <a:rPr lang="en-US" sz="1400" baseline="30000" dirty="0">
                <a:latin typeface="Tahoma" panose="020B0604030504040204" pitchFamily="34" charset="0"/>
                <a:ea typeface="Tahoma" panose="020B0604030504040204" pitchFamily="34" charset="0"/>
                <a:cs typeface="Tahoma" panose="020B0604030504040204" pitchFamily="34" charset="0"/>
                <a:hlinkClick r:id="rId6"/>
              </a:rPr>
              <a:t>[12]</a:t>
            </a:r>
            <a:r>
              <a:rPr lang="en-US" sz="1400" dirty="0">
                <a:latin typeface="Tahoma" panose="020B0604030504040204" pitchFamily="34" charset="0"/>
                <a:ea typeface="Tahoma" panose="020B0604030504040204" pitchFamily="34" charset="0"/>
                <a:cs typeface="Tahoma" panose="020B0604030504040204" pitchFamily="34" charset="0"/>
              </a:rPr>
              <a:t> versus the 1.5 V of DDR3 chips, </a:t>
            </a:r>
          </a:p>
          <a:p>
            <a:pPr marL="171450" indent="-171450" eaLnBrk="1" hangingPunct="1">
              <a:spcBef>
                <a:spcPct val="50000"/>
              </a:spcBef>
              <a:buFont typeface="Wingdings" pitchFamily="2" charset="2"/>
              <a:buChar char="Ø"/>
              <a:defRPr/>
            </a:pP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and have in excess of 2 billion </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hlinkClick r:id="rId7" tooltip="Data transfer"/>
              </a:rPr>
              <a:t>data transfers</a:t>
            </a: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 per second</a:t>
            </a:r>
            <a:r>
              <a:rPr lang="en-US" sz="1400" dirty="0">
                <a:latin typeface="Tahoma" panose="020B0604030504040204" pitchFamily="34" charset="0"/>
                <a:ea typeface="Tahoma" panose="020B0604030504040204" pitchFamily="34" charset="0"/>
                <a:cs typeface="Tahoma" panose="020B0604030504040204" pitchFamily="34" charset="0"/>
              </a:rPr>
              <a:t>. </a:t>
            </a:r>
          </a:p>
          <a:p>
            <a:pPr marL="171450" indent="-171450" eaLnBrk="1" hangingPunct="1">
              <a:spcBef>
                <a:spcPct val="50000"/>
              </a:spcBef>
              <a:buFont typeface="Wingdings" pitchFamily="2" charset="2"/>
              <a:buChar char="Ø"/>
              <a:defRPr/>
            </a:pPr>
            <a:r>
              <a:rPr lang="en-US" sz="1400" dirty="0">
                <a:latin typeface="Tahoma" panose="020B0604030504040204" pitchFamily="34" charset="0"/>
                <a:ea typeface="Tahoma" panose="020B0604030504040204" pitchFamily="34" charset="0"/>
                <a:cs typeface="Tahoma" panose="020B0604030504040204" pitchFamily="34" charset="0"/>
              </a:rPr>
              <a:t>They are expected to be introduced at frequency rates of 2133 MHz, estimated to rise to a potential 4266 MHz</a:t>
            </a:r>
            <a:r>
              <a:rPr lang="en-US" sz="1400" baseline="30000" dirty="0">
                <a:latin typeface="Tahoma" panose="020B0604030504040204" pitchFamily="34" charset="0"/>
                <a:ea typeface="Tahoma" panose="020B0604030504040204" pitchFamily="34" charset="0"/>
                <a:cs typeface="Tahoma" panose="020B0604030504040204" pitchFamily="34" charset="0"/>
                <a:hlinkClick r:id="rId8"/>
              </a:rPr>
              <a:t>[13]</a:t>
            </a:r>
            <a:r>
              <a:rPr lang="en-US" sz="1400" dirty="0">
                <a:latin typeface="Tahoma" panose="020B0604030504040204" pitchFamily="34" charset="0"/>
                <a:ea typeface="Tahoma" panose="020B0604030504040204" pitchFamily="34" charset="0"/>
                <a:cs typeface="Tahoma" panose="020B0604030504040204" pitchFamily="34" charset="0"/>
              </a:rPr>
              <a:t> and lowered voltage of 1.05 V</a:t>
            </a:r>
            <a:r>
              <a:rPr lang="en-US" sz="1400" baseline="30000" dirty="0">
                <a:latin typeface="Tahoma" panose="020B0604030504040204" pitchFamily="34" charset="0"/>
                <a:ea typeface="Tahoma" panose="020B0604030504040204" pitchFamily="34" charset="0"/>
                <a:cs typeface="Tahoma" panose="020B0604030504040204" pitchFamily="34" charset="0"/>
                <a:hlinkClick r:id="rId9"/>
              </a:rPr>
              <a:t>[14]</a:t>
            </a:r>
            <a:r>
              <a:rPr lang="en-US" sz="1400" dirty="0">
                <a:latin typeface="Tahoma" panose="020B0604030504040204" pitchFamily="34" charset="0"/>
                <a:ea typeface="Tahoma" panose="020B0604030504040204" pitchFamily="34" charset="0"/>
                <a:cs typeface="Tahoma" panose="020B0604030504040204" pitchFamily="34" charset="0"/>
              </a:rPr>
              <a:t> by 2013.</a:t>
            </a:r>
          </a:p>
        </p:txBody>
      </p:sp>
      <p:sp>
        <p:nvSpPr>
          <p:cNvPr id="43016" name="Line 9"/>
          <p:cNvSpPr>
            <a:spLocks noChangeShapeType="1"/>
          </p:cNvSpPr>
          <p:nvPr/>
        </p:nvSpPr>
        <p:spPr bwMode="auto">
          <a:xfrm>
            <a:off x="3200400" y="3121025"/>
            <a:ext cx="609600" cy="384175"/>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7"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516B56B4-972C-42B6-A1DC-6D787704EB35}" type="datetime1">
              <a:rPr lang="en-US" altLang="en-US" sz="1400" smtClean="0"/>
              <a:pPr/>
              <a:t>1/25/2021</a:t>
            </a:fld>
            <a:endParaRPr lang="en-US" altLang="en-US" sz="1400" smtClean="0"/>
          </a:p>
        </p:txBody>
      </p:sp>
      <p:sp>
        <p:nvSpPr>
          <p:cNvPr id="430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430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9817BD70-C8AC-4329-8F32-5376E1FAC6B9}" type="slidenum">
              <a:rPr lang="en-US" altLang="en-US" sz="1400"/>
              <a:pPr/>
              <a:t>39</a:t>
            </a:fld>
            <a:endParaRPr lang="en-US" altLang="en-US" sz="1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09600" y="457200"/>
            <a:ext cx="7772400" cy="838200"/>
          </a:xfrm>
        </p:spPr>
        <p:txBody>
          <a:bodyPr/>
          <a:lstStyle/>
          <a:p>
            <a:pPr algn="l" eaLnBrk="1" hangingPunct="1"/>
            <a:r>
              <a:rPr lang="en-US" altLang="en-US" smtClean="0"/>
              <a:t>Other Components</a:t>
            </a:r>
          </a:p>
        </p:txBody>
      </p:sp>
      <p:sp>
        <p:nvSpPr>
          <p:cNvPr id="7171" name="Rectangle 3"/>
          <p:cNvSpPr>
            <a:spLocks noGrp="1" noChangeArrowheads="1"/>
          </p:cNvSpPr>
          <p:nvPr>
            <p:ph type="subTitle" idx="1"/>
          </p:nvPr>
        </p:nvSpPr>
        <p:spPr>
          <a:xfrm>
            <a:off x="914400" y="1676400"/>
            <a:ext cx="7924800" cy="4876800"/>
          </a:xfrm>
        </p:spPr>
        <p:txBody>
          <a:bodyPr/>
          <a:lstStyle/>
          <a:p>
            <a:pPr marL="609600" indent="-609600" algn="just" eaLnBrk="1" hangingPunct="1">
              <a:buFontTx/>
              <a:buAutoNum type="arabicPeriod"/>
            </a:pPr>
            <a:r>
              <a:rPr lang="en-US" altLang="en-US" smtClean="0"/>
              <a:t>LAN (Local Area Network) Card</a:t>
            </a:r>
          </a:p>
          <a:p>
            <a:pPr marL="609600" indent="-609600" algn="just" eaLnBrk="1" hangingPunct="1">
              <a:buFontTx/>
              <a:buAutoNum type="arabicPeriod"/>
            </a:pPr>
            <a:r>
              <a:rPr lang="en-US" altLang="en-US" smtClean="0"/>
              <a:t>Printer</a:t>
            </a:r>
          </a:p>
          <a:p>
            <a:pPr marL="609600" indent="-609600" algn="just" eaLnBrk="1" hangingPunct="1">
              <a:buFontTx/>
              <a:buAutoNum type="arabicPeriod"/>
            </a:pPr>
            <a:r>
              <a:rPr lang="en-US" altLang="en-US" smtClean="0"/>
              <a:t>MODEM</a:t>
            </a:r>
          </a:p>
          <a:p>
            <a:pPr marL="609600" indent="-609600" algn="just" eaLnBrk="1" hangingPunct="1">
              <a:buFontTx/>
              <a:buAutoNum type="arabicPeriod"/>
            </a:pPr>
            <a:r>
              <a:rPr lang="en-US" altLang="en-US" smtClean="0"/>
              <a:t>Scanner</a:t>
            </a:r>
          </a:p>
          <a:p>
            <a:pPr marL="609600" indent="-609600" algn="just" eaLnBrk="1" hangingPunct="1">
              <a:buFontTx/>
              <a:buAutoNum type="arabicPeriod"/>
            </a:pPr>
            <a:r>
              <a:rPr lang="en-US" altLang="en-US" smtClean="0"/>
              <a:t>Pen Drive</a:t>
            </a:r>
          </a:p>
        </p:txBody>
      </p:sp>
      <p:sp>
        <p:nvSpPr>
          <p:cNvPr id="717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182C3A5F-6732-4531-BCC5-64A40D3124E3}" type="datetime1">
              <a:rPr lang="en-US" altLang="en-US" sz="1400" smtClean="0"/>
              <a:pPr/>
              <a:t>1/25/2021</a:t>
            </a:fld>
            <a:endParaRPr lang="en-US" altLang="en-US" sz="1400" smtClean="0"/>
          </a:p>
        </p:txBody>
      </p:sp>
      <p:sp>
        <p:nvSpPr>
          <p:cNvPr id="717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71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60DC2360-F574-48CE-8316-83F47EE35CEC}" type="slidenum">
              <a:rPr lang="en-US" altLang="en-US" sz="1400"/>
              <a:pPr/>
              <a:t>4</a:t>
            </a:fld>
            <a:endParaRPr lang="en-US" altLang="en-US" sz="14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274638"/>
            <a:ext cx="8229600" cy="715962"/>
          </a:xfrm>
        </p:spPr>
        <p:txBody>
          <a:bodyPr/>
          <a:lstStyle/>
          <a:p>
            <a:pPr eaLnBrk="1" hangingPunct="1"/>
            <a:r>
              <a:rPr lang="en-US" altLang="en-US" sz="4000" smtClean="0"/>
              <a:t>Ports</a:t>
            </a:r>
          </a:p>
        </p:txBody>
      </p:sp>
      <p:sp>
        <p:nvSpPr>
          <p:cNvPr id="44035" name="Rectangle 3"/>
          <p:cNvSpPr>
            <a:spLocks noGrp="1" noChangeArrowheads="1"/>
          </p:cNvSpPr>
          <p:nvPr>
            <p:ph type="body" idx="1"/>
          </p:nvPr>
        </p:nvSpPr>
        <p:spPr>
          <a:xfrm>
            <a:off x="457200" y="1066800"/>
            <a:ext cx="8229600" cy="5562600"/>
          </a:xfrm>
        </p:spPr>
        <p:txBody>
          <a:bodyPr/>
          <a:lstStyle/>
          <a:p>
            <a:pPr eaLnBrk="1" hangingPunct="1">
              <a:lnSpc>
                <a:spcPct val="90000"/>
              </a:lnSpc>
            </a:pPr>
            <a:r>
              <a:rPr lang="en-US" altLang="en-US" sz="2400" i="1" smtClean="0"/>
              <a:t>serial port</a:t>
            </a:r>
          </a:p>
          <a:p>
            <a:pPr lvl="1" eaLnBrk="1" hangingPunct="1">
              <a:lnSpc>
                <a:spcPct val="90000"/>
              </a:lnSpc>
            </a:pPr>
            <a:r>
              <a:rPr lang="en-US" altLang="en-US" sz="2000" smtClean="0">
                <a:solidFill>
                  <a:srgbClr val="C00000"/>
                </a:solidFill>
              </a:rPr>
              <a:t>A </a:t>
            </a:r>
            <a:r>
              <a:rPr lang="en-US" altLang="en-US" sz="2000" smtClean="0">
                <a:solidFill>
                  <a:srgbClr val="C00000"/>
                </a:solidFill>
                <a:hlinkClick r:id="rId2"/>
              </a:rPr>
              <a:t>port</a:t>
            </a:r>
            <a:r>
              <a:rPr lang="en-US" altLang="en-US" sz="2000" smtClean="0">
                <a:solidFill>
                  <a:srgbClr val="C00000"/>
                </a:solidFill>
              </a:rPr>
              <a:t>, or </a:t>
            </a:r>
            <a:r>
              <a:rPr lang="en-US" altLang="en-US" sz="2000" i="1" smtClean="0">
                <a:solidFill>
                  <a:srgbClr val="C00000"/>
                </a:solidFill>
                <a:hlinkClick r:id="rId3"/>
              </a:rPr>
              <a:t>interface</a:t>
            </a:r>
            <a:r>
              <a:rPr lang="en-US" altLang="en-US" sz="2000" smtClean="0">
                <a:solidFill>
                  <a:srgbClr val="C00000"/>
                </a:solidFill>
              </a:rPr>
              <a:t>, that can be used for </a:t>
            </a:r>
            <a:r>
              <a:rPr lang="en-US" altLang="en-US" sz="2000" smtClean="0">
                <a:solidFill>
                  <a:srgbClr val="C00000"/>
                </a:solidFill>
                <a:hlinkClick r:id="rId4"/>
              </a:rPr>
              <a:t>serial</a:t>
            </a:r>
            <a:r>
              <a:rPr lang="en-US" altLang="en-US" sz="2000" smtClean="0">
                <a:solidFill>
                  <a:srgbClr val="C00000"/>
                </a:solidFill>
              </a:rPr>
              <a:t> communication, in which only 1 </a:t>
            </a:r>
            <a:r>
              <a:rPr lang="en-US" altLang="en-US" sz="2000" smtClean="0">
                <a:solidFill>
                  <a:srgbClr val="C00000"/>
                </a:solidFill>
                <a:hlinkClick r:id="rId5"/>
              </a:rPr>
              <a:t>bit</a:t>
            </a:r>
            <a:r>
              <a:rPr lang="en-US" altLang="en-US" sz="2000" smtClean="0">
                <a:solidFill>
                  <a:srgbClr val="C00000"/>
                </a:solidFill>
              </a:rPr>
              <a:t> is transmitted at a time. </a:t>
            </a:r>
          </a:p>
          <a:p>
            <a:pPr lvl="1" eaLnBrk="1" hangingPunct="1">
              <a:lnSpc>
                <a:spcPct val="90000"/>
              </a:lnSpc>
            </a:pPr>
            <a:r>
              <a:rPr lang="en-US" altLang="en-US" sz="2000" smtClean="0"/>
              <a:t>Most serial ports on </a:t>
            </a:r>
            <a:r>
              <a:rPr lang="en-US" altLang="en-US" sz="2000" smtClean="0">
                <a:hlinkClick r:id="rId6"/>
              </a:rPr>
              <a:t>personal computers</a:t>
            </a:r>
            <a:r>
              <a:rPr lang="en-US" altLang="en-US" sz="2000" smtClean="0"/>
              <a:t> conform to the </a:t>
            </a:r>
            <a:r>
              <a:rPr lang="en-US" altLang="en-US" sz="2000" smtClean="0">
                <a:hlinkClick r:id="rId7"/>
              </a:rPr>
              <a:t>RS-232C</a:t>
            </a:r>
            <a:r>
              <a:rPr lang="en-US" altLang="en-US" sz="2000" smtClean="0"/>
              <a:t> or </a:t>
            </a:r>
            <a:r>
              <a:rPr lang="en-US" altLang="en-US" sz="2000" smtClean="0">
                <a:hlinkClick r:id="rId8"/>
              </a:rPr>
              <a:t>RS-422</a:t>
            </a:r>
            <a:r>
              <a:rPr lang="en-US" altLang="en-US" sz="2000" smtClean="0"/>
              <a:t> </a:t>
            </a:r>
            <a:r>
              <a:rPr lang="en-US" altLang="en-US" sz="2000" smtClean="0">
                <a:hlinkClick r:id="rId9"/>
              </a:rPr>
              <a:t>standards</a:t>
            </a:r>
            <a:r>
              <a:rPr lang="en-US" altLang="en-US" sz="2000" smtClean="0"/>
              <a:t>. A serial port is a general-purpose interface that can be used for almost any type of </a:t>
            </a:r>
            <a:r>
              <a:rPr lang="en-US" altLang="en-US" sz="2000" smtClean="0">
                <a:hlinkClick r:id="rId10"/>
              </a:rPr>
              <a:t>device</a:t>
            </a:r>
            <a:r>
              <a:rPr lang="en-US" altLang="en-US" sz="2000" smtClean="0"/>
              <a:t>, including </a:t>
            </a:r>
            <a:r>
              <a:rPr lang="en-US" altLang="en-US" sz="2000" smtClean="0">
                <a:hlinkClick r:id="rId11"/>
              </a:rPr>
              <a:t>modems</a:t>
            </a:r>
            <a:r>
              <a:rPr lang="en-US" altLang="en-US" sz="2000" smtClean="0"/>
              <a:t>, </a:t>
            </a:r>
            <a:r>
              <a:rPr lang="en-US" altLang="en-US" sz="2000" smtClean="0">
                <a:hlinkClick r:id="rId12"/>
              </a:rPr>
              <a:t>mice</a:t>
            </a:r>
            <a:r>
              <a:rPr lang="en-US" altLang="en-US" sz="2000" smtClean="0"/>
              <a:t>, and </a:t>
            </a:r>
            <a:r>
              <a:rPr lang="en-US" altLang="en-US" sz="2000" smtClean="0">
                <a:hlinkClick r:id="rId13"/>
              </a:rPr>
              <a:t>printers</a:t>
            </a:r>
            <a:r>
              <a:rPr lang="en-US" altLang="en-US" sz="2000" smtClean="0"/>
              <a:t> (although most printers are connected to a </a:t>
            </a:r>
            <a:r>
              <a:rPr lang="en-US" altLang="en-US" sz="2000" smtClean="0">
                <a:hlinkClick r:id="rId14"/>
              </a:rPr>
              <a:t>parallel port</a:t>
            </a:r>
            <a:r>
              <a:rPr lang="en-US" altLang="en-US" sz="2000" smtClean="0"/>
              <a:t>). </a:t>
            </a:r>
          </a:p>
          <a:p>
            <a:pPr eaLnBrk="1" hangingPunct="1">
              <a:lnSpc>
                <a:spcPct val="90000"/>
              </a:lnSpc>
            </a:pPr>
            <a:r>
              <a:rPr lang="en-US" altLang="en-US" sz="2400" i="1" smtClean="0"/>
              <a:t>parallel port</a:t>
            </a:r>
          </a:p>
          <a:p>
            <a:pPr lvl="1" eaLnBrk="1" hangingPunct="1">
              <a:lnSpc>
                <a:spcPct val="90000"/>
              </a:lnSpc>
            </a:pPr>
            <a:r>
              <a:rPr lang="en-US" altLang="en-US" sz="2000" smtClean="0"/>
              <a:t>A </a:t>
            </a:r>
            <a:r>
              <a:rPr lang="en-US" altLang="en-US" sz="2000" smtClean="0">
                <a:hlinkClick r:id="rId15"/>
              </a:rPr>
              <a:t>parallel interface</a:t>
            </a:r>
            <a:r>
              <a:rPr lang="en-US" altLang="en-US" sz="2000" smtClean="0"/>
              <a:t> for connecting an external </a:t>
            </a:r>
            <a:r>
              <a:rPr lang="en-US" altLang="en-US" sz="2000" smtClean="0">
                <a:hlinkClick r:id="rId10"/>
              </a:rPr>
              <a:t>device</a:t>
            </a:r>
            <a:r>
              <a:rPr lang="en-US" altLang="en-US" sz="2000" smtClean="0"/>
              <a:t> such as a </a:t>
            </a:r>
            <a:r>
              <a:rPr lang="en-US" altLang="en-US" sz="2000" smtClean="0">
                <a:hlinkClick r:id="rId13"/>
              </a:rPr>
              <a:t>printer</a:t>
            </a:r>
            <a:r>
              <a:rPr lang="en-US" altLang="en-US" sz="2000" smtClean="0"/>
              <a:t>. Most </a:t>
            </a:r>
            <a:r>
              <a:rPr lang="en-US" altLang="en-US" sz="2000" smtClean="0">
                <a:hlinkClick r:id="rId6"/>
              </a:rPr>
              <a:t>personal computers</a:t>
            </a:r>
            <a:r>
              <a:rPr lang="en-US" altLang="en-US" sz="2000" smtClean="0"/>
              <a:t> have both a parallel port and at least one </a:t>
            </a:r>
            <a:r>
              <a:rPr lang="en-US" altLang="en-US" sz="2000" smtClean="0">
                <a:hlinkClick r:id="rId16"/>
              </a:rPr>
              <a:t>serial port</a:t>
            </a:r>
            <a:r>
              <a:rPr lang="en-US" altLang="en-US" sz="2000" smtClean="0"/>
              <a:t>. </a:t>
            </a:r>
          </a:p>
          <a:p>
            <a:pPr lvl="1" eaLnBrk="1" hangingPunct="1">
              <a:lnSpc>
                <a:spcPct val="90000"/>
              </a:lnSpc>
            </a:pPr>
            <a:r>
              <a:rPr lang="en-US" altLang="en-US" sz="2000" smtClean="0"/>
              <a:t>On </a:t>
            </a:r>
            <a:r>
              <a:rPr lang="en-US" altLang="en-US" sz="2000" smtClean="0">
                <a:hlinkClick r:id="rId17"/>
              </a:rPr>
              <a:t>PCs</a:t>
            </a:r>
            <a:r>
              <a:rPr lang="en-US" altLang="en-US" sz="2000" smtClean="0"/>
              <a:t>, the parallel port uses a 25-</a:t>
            </a:r>
            <a:r>
              <a:rPr lang="en-US" altLang="en-US" sz="2000" smtClean="0">
                <a:hlinkClick r:id="rId18"/>
              </a:rPr>
              <a:t>pin</a:t>
            </a:r>
            <a:r>
              <a:rPr lang="en-US" altLang="en-US" sz="2000" smtClean="0"/>
              <a:t> </a:t>
            </a:r>
            <a:r>
              <a:rPr lang="en-US" altLang="en-US" sz="2000" smtClean="0">
                <a:hlinkClick r:id="rId19"/>
              </a:rPr>
              <a:t>connector</a:t>
            </a:r>
            <a:r>
              <a:rPr lang="en-US" altLang="en-US" sz="2000" smtClean="0"/>
              <a:t> (type DB-25) and is used to connect printers, computers and other devices that need relatively high bandwidth</a:t>
            </a:r>
          </a:p>
        </p:txBody>
      </p:sp>
      <p:sp>
        <p:nvSpPr>
          <p:cNvPr id="4403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A6CECDEE-009E-490F-8BAE-B0B87D9ADF36}" type="datetime1">
              <a:rPr lang="en-US" altLang="en-US" sz="1400" smtClean="0"/>
              <a:pPr/>
              <a:t>1/25/2021</a:t>
            </a:fld>
            <a:endParaRPr lang="en-US" altLang="en-US" sz="1400" smtClean="0"/>
          </a:p>
        </p:txBody>
      </p:sp>
      <p:sp>
        <p:nvSpPr>
          <p:cNvPr id="440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44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3A3AF187-75FB-4356-848A-D2062EB1A748}" type="slidenum">
              <a:rPr lang="en-US" altLang="en-US" sz="1400"/>
              <a:pPr/>
              <a:t>40</a:t>
            </a:fld>
            <a:endParaRPr lang="en-US" altLang="en-US" sz="1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651FD254-48BA-40E2-83E4-320B8470C7EF}" type="datetime1">
              <a:rPr lang="en-US" smtClean="0"/>
              <a:pPr/>
              <a:t>1/25/2021</a:t>
            </a:fld>
            <a:endParaRPr lang="en-US" smtClean="0"/>
          </a:p>
        </p:txBody>
      </p:sp>
      <p:sp>
        <p:nvSpPr>
          <p:cNvPr id="45059" name="Footer Placeholder 4"/>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mtClean="0"/>
              <a:t>Rashid@Director@PGDICT 6th Batch</a:t>
            </a:r>
          </a:p>
        </p:txBody>
      </p:sp>
      <p:sp>
        <p:nvSpPr>
          <p:cNvPr id="45060" name="Slide Number Placeholder 5"/>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95123AA-E84A-4895-B415-DC51CDE491B1}" type="slidenum">
              <a:rPr lang="en-US" altLang="en-US"/>
              <a:pPr/>
              <a:t>41</a:t>
            </a:fld>
            <a:endParaRPr lang="en-US" altLang="en-US"/>
          </a:p>
        </p:txBody>
      </p:sp>
      <p:pic>
        <p:nvPicPr>
          <p:cNvPr id="4506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90600"/>
            <a:ext cx="5791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LCD Moni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575" y="2743200"/>
            <a:ext cx="3581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ctrTitle"/>
          </p:nvPr>
        </p:nvSpPr>
        <p:spPr>
          <a:xfrm>
            <a:off x="533400" y="304800"/>
            <a:ext cx="7772400" cy="838200"/>
          </a:xfrm>
        </p:spPr>
        <p:txBody>
          <a:bodyPr/>
          <a:lstStyle/>
          <a:p>
            <a:pPr algn="l" eaLnBrk="1" hangingPunct="1"/>
            <a:r>
              <a:rPr lang="en-US" altLang="en-US" smtClean="0"/>
              <a:t>1. Monitor</a:t>
            </a:r>
          </a:p>
        </p:txBody>
      </p:sp>
      <p:sp>
        <p:nvSpPr>
          <p:cNvPr id="8196" name="Rectangle 3"/>
          <p:cNvSpPr>
            <a:spLocks noGrp="1" noChangeArrowheads="1"/>
          </p:cNvSpPr>
          <p:nvPr>
            <p:ph type="subTitle" idx="1"/>
          </p:nvPr>
        </p:nvSpPr>
        <p:spPr>
          <a:xfrm>
            <a:off x="149225" y="1258888"/>
            <a:ext cx="4953000" cy="2743200"/>
          </a:xfrm>
        </p:spPr>
        <p:txBody>
          <a:bodyPr/>
          <a:lstStyle/>
          <a:p>
            <a:pPr marL="609600" indent="-609600" algn="just" eaLnBrk="1" hangingPunct="1">
              <a:buFontTx/>
              <a:buAutoNum type="arabicPeriod"/>
            </a:pPr>
            <a:r>
              <a:rPr lang="en-US" altLang="en-US" smtClean="0"/>
              <a:t>CRT</a:t>
            </a:r>
          </a:p>
          <a:p>
            <a:pPr marL="609600" indent="-609600" algn="just" eaLnBrk="1" hangingPunct="1">
              <a:buFontTx/>
              <a:buAutoNum type="arabicPeriod"/>
            </a:pPr>
            <a:r>
              <a:rPr lang="en-US" altLang="en-US" smtClean="0"/>
              <a:t>LCD (Liquid Crystal Display) Monitors</a:t>
            </a:r>
          </a:p>
          <a:p>
            <a:pPr marL="609600" indent="-609600" algn="just" eaLnBrk="1" hangingPunct="1">
              <a:buFontTx/>
              <a:buAutoNum type="arabicPeriod"/>
            </a:pPr>
            <a:r>
              <a:rPr lang="en-US" altLang="en-US" smtClean="0"/>
              <a:t>LED (Light emitting Diode)</a:t>
            </a:r>
          </a:p>
          <a:p>
            <a:pPr marL="609600" indent="-609600" algn="just" eaLnBrk="1" hangingPunct="1">
              <a:buFontTx/>
              <a:buAutoNum type="arabicPeriod"/>
            </a:pPr>
            <a:endParaRPr lang="en-US" altLang="en-US" smtClean="0"/>
          </a:p>
        </p:txBody>
      </p:sp>
      <p:sp>
        <p:nvSpPr>
          <p:cNvPr id="8197"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DC35AA7F-7EF9-468D-80B8-A95762CD966F}" type="datetime1">
              <a:rPr lang="en-US" altLang="en-US" sz="1400" smtClean="0"/>
              <a:pPr/>
              <a:t>1/25/2021</a:t>
            </a:fld>
            <a:endParaRPr lang="en-US" altLang="en-US" sz="1400" smtClean="0"/>
          </a:p>
        </p:txBody>
      </p:sp>
      <p:sp>
        <p:nvSpPr>
          <p:cNvPr id="819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819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9460095D-88EB-4A3C-B6B1-B26800ACB4BC}" type="slidenum">
              <a:rPr lang="en-US" altLang="en-US" sz="1400"/>
              <a:pPr/>
              <a:t>5</a:t>
            </a:fld>
            <a:endParaRPr lang="en-US" altLang="en-US" sz="1400"/>
          </a:p>
        </p:txBody>
      </p:sp>
      <p:pic>
        <p:nvPicPr>
          <p:cNvPr id="820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463" y="0"/>
            <a:ext cx="3352800"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119563"/>
            <a:ext cx="21717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ctrTitle"/>
          </p:nvPr>
        </p:nvSpPr>
        <p:spPr>
          <a:xfrm>
            <a:off x="533400" y="304800"/>
            <a:ext cx="7772400" cy="838200"/>
          </a:xfrm>
        </p:spPr>
        <p:txBody>
          <a:bodyPr/>
          <a:lstStyle/>
          <a:p>
            <a:pPr algn="l" eaLnBrk="1" hangingPunct="1"/>
            <a:r>
              <a:rPr lang="en-US" altLang="en-US" smtClean="0"/>
              <a:t>2. Mouse</a:t>
            </a:r>
          </a:p>
        </p:txBody>
      </p:sp>
      <p:sp>
        <p:nvSpPr>
          <p:cNvPr id="9219" name="Rectangle 4"/>
          <p:cNvSpPr>
            <a:spLocks noGrp="1" noChangeArrowheads="1"/>
          </p:cNvSpPr>
          <p:nvPr>
            <p:ph type="subTitle" idx="1"/>
          </p:nvPr>
        </p:nvSpPr>
        <p:spPr>
          <a:xfrm>
            <a:off x="152400" y="1009650"/>
            <a:ext cx="5719763" cy="5105400"/>
          </a:xfrm>
        </p:spPr>
        <p:txBody>
          <a:bodyPr/>
          <a:lstStyle/>
          <a:p>
            <a:pPr algn="l">
              <a:buFontTx/>
              <a:buChar char="•"/>
            </a:pPr>
            <a:r>
              <a:rPr lang="en-US" altLang="en-US" sz="2400" smtClean="0">
                <a:solidFill>
                  <a:srgbClr val="202124"/>
                </a:solidFill>
                <a:latin typeface="Tahoma" pitchFamily="34" charset="0"/>
                <a:cs typeface="Tahoma" pitchFamily="34" charset="0"/>
              </a:rPr>
              <a:t>Wired </a:t>
            </a:r>
            <a:r>
              <a:rPr lang="en-US" altLang="en-US" sz="2400" b="1" smtClean="0">
                <a:solidFill>
                  <a:srgbClr val="202124"/>
                </a:solidFill>
                <a:latin typeface="Tahoma" pitchFamily="34" charset="0"/>
                <a:cs typeface="Tahoma" pitchFamily="34" charset="0"/>
              </a:rPr>
              <a:t>Mouse</a:t>
            </a:r>
            <a:r>
              <a:rPr lang="en-US" altLang="en-US" sz="2400" smtClean="0">
                <a:solidFill>
                  <a:srgbClr val="202124"/>
                </a:solidFill>
                <a:latin typeface="Tahoma" pitchFamily="34" charset="0"/>
                <a:cs typeface="Tahoma" pitchFamily="34" charset="0"/>
              </a:rPr>
              <a:t>. A wired </a:t>
            </a:r>
            <a:r>
              <a:rPr lang="en-US" altLang="en-US" sz="2400" b="1" smtClean="0">
                <a:solidFill>
                  <a:srgbClr val="202124"/>
                </a:solidFill>
                <a:latin typeface="Tahoma" pitchFamily="34" charset="0"/>
                <a:cs typeface="Tahoma" pitchFamily="34" charset="0"/>
              </a:rPr>
              <a:t>mouse</a:t>
            </a:r>
            <a:r>
              <a:rPr lang="en-US" altLang="en-US" sz="2400" smtClean="0">
                <a:solidFill>
                  <a:srgbClr val="202124"/>
                </a:solidFill>
                <a:latin typeface="Tahoma" pitchFamily="34" charset="0"/>
                <a:cs typeface="Tahoma" pitchFamily="34" charset="0"/>
              </a:rPr>
              <a:t> connects directly to your desktop or laptop, usually through a USB port, and transmits information via the cord. ...</a:t>
            </a:r>
          </a:p>
          <a:p>
            <a:pPr algn="l">
              <a:buFontTx/>
              <a:buChar char="•"/>
            </a:pPr>
            <a:r>
              <a:rPr lang="en-US" altLang="en-US" sz="2400" smtClean="0">
                <a:solidFill>
                  <a:srgbClr val="202124"/>
                </a:solidFill>
                <a:latin typeface="Tahoma" pitchFamily="34" charset="0"/>
                <a:cs typeface="Tahoma" pitchFamily="34" charset="0"/>
              </a:rPr>
              <a:t>Bluetooth </a:t>
            </a:r>
            <a:r>
              <a:rPr lang="en-US" altLang="en-US" sz="2400" b="1" smtClean="0">
                <a:solidFill>
                  <a:srgbClr val="202124"/>
                </a:solidFill>
                <a:latin typeface="Tahoma" pitchFamily="34" charset="0"/>
                <a:cs typeface="Tahoma" pitchFamily="34" charset="0"/>
              </a:rPr>
              <a:t>Mouse</a:t>
            </a:r>
            <a:r>
              <a:rPr lang="en-US" altLang="en-US" sz="2400" smtClean="0">
                <a:solidFill>
                  <a:srgbClr val="202124"/>
                </a:solidFill>
                <a:latin typeface="Tahoma" pitchFamily="34" charset="0"/>
                <a:cs typeface="Tahoma" pitchFamily="34" charset="0"/>
              </a:rPr>
              <a:t>. ...</a:t>
            </a:r>
          </a:p>
          <a:p>
            <a:pPr algn="l">
              <a:buFontTx/>
              <a:buChar char="•"/>
            </a:pPr>
            <a:r>
              <a:rPr lang="en-US" altLang="en-US" sz="2400" smtClean="0">
                <a:solidFill>
                  <a:srgbClr val="202124"/>
                </a:solidFill>
                <a:latin typeface="Tahoma" pitchFamily="34" charset="0"/>
                <a:cs typeface="Tahoma" pitchFamily="34" charset="0"/>
              </a:rPr>
              <a:t>Trackball </a:t>
            </a:r>
            <a:r>
              <a:rPr lang="en-US" altLang="en-US" sz="2400" b="1" smtClean="0">
                <a:solidFill>
                  <a:srgbClr val="202124"/>
                </a:solidFill>
                <a:latin typeface="Tahoma" pitchFamily="34" charset="0"/>
                <a:cs typeface="Tahoma" pitchFamily="34" charset="0"/>
              </a:rPr>
              <a:t>Mouse</a:t>
            </a:r>
            <a:r>
              <a:rPr lang="en-US" altLang="en-US" sz="2400" smtClean="0">
                <a:solidFill>
                  <a:srgbClr val="202124"/>
                </a:solidFill>
                <a:latin typeface="Tahoma" pitchFamily="34" charset="0"/>
                <a:cs typeface="Tahoma" pitchFamily="34" charset="0"/>
              </a:rPr>
              <a:t>. ...</a:t>
            </a:r>
          </a:p>
          <a:p>
            <a:pPr algn="l">
              <a:buFontTx/>
              <a:buChar char="•"/>
            </a:pPr>
            <a:r>
              <a:rPr lang="en-US" altLang="en-US" sz="2400" smtClean="0">
                <a:solidFill>
                  <a:srgbClr val="202124"/>
                </a:solidFill>
                <a:latin typeface="Tahoma" pitchFamily="34" charset="0"/>
                <a:cs typeface="Tahoma" pitchFamily="34" charset="0"/>
              </a:rPr>
              <a:t>Optical </a:t>
            </a:r>
            <a:r>
              <a:rPr lang="en-US" altLang="en-US" sz="2400" b="1" smtClean="0">
                <a:solidFill>
                  <a:srgbClr val="202124"/>
                </a:solidFill>
                <a:latin typeface="Tahoma" pitchFamily="34" charset="0"/>
                <a:cs typeface="Tahoma" pitchFamily="34" charset="0"/>
              </a:rPr>
              <a:t>Mouse</a:t>
            </a:r>
            <a:r>
              <a:rPr lang="en-US" altLang="en-US" sz="2400" smtClean="0">
                <a:solidFill>
                  <a:srgbClr val="202124"/>
                </a:solidFill>
                <a:latin typeface="Tahoma" pitchFamily="34" charset="0"/>
                <a:cs typeface="Tahoma" pitchFamily="34" charset="0"/>
              </a:rPr>
              <a:t>. ...</a:t>
            </a:r>
          </a:p>
          <a:p>
            <a:pPr algn="l">
              <a:buFontTx/>
              <a:buChar char="•"/>
            </a:pPr>
            <a:r>
              <a:rPr lang="en-US" altLang="en-US" sz="2400" smtClean="0">
                <a:solidFill>
                  <a:srgbClr val="202124"/>
                </a:solidFill>
                <a:latin typeface="Tahoma" pitchFamily="34" charset="0"/>
                <a:cs typeface="Tahoma" pitchFamily="34" charset="0"/>
              </a:rPr>
              <a:t>Laser </a:t>
            </a:r>
            <a:r>
              <a:rPr lang="en-US" altLang="en-US" sz="2400" b="1" smtClean="0">
                <a:solidFill>
                  <a:srgbClr val="202124"/>
                </a:solidFill>
                <a:latin typeface="Tahoma" pitchFamily="34" charset="0"/>
                <a:cs typeface="Tahoma" pitchFamily="34" charset="0"/>
              </a:rPr>
              <a:t>Mouse</a:t>
            </a:r>
            <a:r>
              <a:rPr lang="en-US" altLang="en-US" sz="2400" smtClean="0">
                <a:solidFill>
                  <a:srgbClr val="202124"/>
                </a:solidFill>
                <a:latin typeface="Tahoma" pitchFamily="34" charset="0"/>
                <a:cs typeface="Tahoma" pitchFamily="34" charset="0"/>
              </a:rPr>
              <a:t>. ...</a:t>
            </a:r>
          </a:p>
          <a:p>
            <a:pPr algn="l">
              <a:buFontTx/>
              <a:buChar char="•"/>
            </a:pPr>
            <a:r>
              <a:rPr lang="en-US" altLang="en-US" sz="2400" smtClean="0">
                <a:solidFill>
                  <a:srgbClr val="202124"/>
                </a:solidFill>
                <a:latin typeface="Tahoma" pitchFamily="34" charset="0"/>
                <a:cs typeface="Tahoma" pitchFamily="34" charset="0"/>
              </a:rPr>
              <a:t>Magic </a:t>
            </a:r>
            <a:r>
              <a:rPr lang="en-US" altLang="en-US" sz="2400" b="1" smtClean="0">
                <a:solidFill>
                  <a:srgbClr val="202124"/>
                </a:solidFill>
                <a:latin typeface="Tahoma" pitchFamily="34" charset="0"/>
                <a:cs typeface="Tahoma" pitchFamily="34" charset="0"/>
              </a:rPr>
              <a:t>Mouse</a:t>
            </a:r>
            <a:r>
              <a:rPr lang="en-US" altLang="en-US" sz="2400" smtClean="0">
                <a:solidFill>
                  <a:srgbClr val="202124"/>
                </a:solidFill>
                <a:latin typeface="Tahoma" pitchFamily="34" charset="0"/>
                <a:cs typeface="Tahoma" pitchFamily="34" charset="0"/>
              </a:rPr>
              <a:t>. ...</a:t>
            </a:r>
          </a:p>
          <a:p>
            <a:pPr algn="l">
              <a:buFontTx/>
              <a:buChar char="•"/>
            </a:pPr>
            <a:r>
              <a:rPr lang="en-US" altLang="en-US" sz="2400" smtClean="0">
                <a:solidFill>
                  <a:srgbClr val="202124"/>
                </a:solidFill>
                <a:latin typeface="Tahoma" pitchFamily="34" charset="0"/>
                <a:cs typeface="Tahoma" pitchFamily="34" charset="0"/>
              </a:rPr>
              <a:t>USB </a:t>
            </a:r>
            <a:r>
              <a:rPr lang="en-US" altLang="en-US" sz="2400" b="1" smtClean="0">
                <a:solidFill>
                  <a:srgbClr val="202124"/>
                </a:solidFill>
                <a:latin typeface="Tahoma" pitchFamily="34" charset="0"/>
                <a:cs typeface="Tahoma" pitchFamily="34" charset="0"/>
              </a:rPr>
              <a:t>Mouse</a:t>
            </a:r>
            <a:r>
              <a:rPr lang="en-US" altLang="en-US" sz="2400" smtClean="0">
                <a:solidFill>
                  <a:srgbClr val="202124"/>
                </a:solidFill>
                <a:latin typeface="Tahoma" pitchFamily="34" charset="0"/>
                <a:cs typeface="Tahoma" pitchFamily="34" charset="0"/>
              </a:rPr>
              <a:t>. ...</a:t>
            </a:r>
          </a:p>
          <a:p>
            <a:pPr algn="l">
              <a:buFontTx/>
              <a:buChar char="•"/>
            </a:pPr>
            <a:r>
              <a:rPr lang="en-US" altLang="en-US" sz="2400" smtClean="0">
                <a:solidFill>
                  <a:srgbClr val="202124"/>
                </a:solidFill>
                <a:latin typeface="Tahoma" pitchFamily="34" charset="0"/>
                <a:cs typeface="Tahoma" pitchFamily="34" charset="0"/>
              </a:rPr>
              <a:t>Vertical </a:t>
            </a:r>
            <a:r>
              <a:rPr lang="en-US" altLang="en-US" sz="2400" b="1" smtClean="0">
                <a:solidFill>
                  <a:srgbClr val="202124"/>
                </a:solidFill>
                <a:latin typeface="Tahoma" pitchFamily="34" charset="0"/>
                <a:cs typeface="Tahoma" pitchFamily="34" charset="0"/>
              </a:rPr>
              <a:t>Mouse</a:t>
            </a:r>
            <a:r>
              <a:rPr lang="en-US" altLang="en-US" smtClean="0">
                <a:solidFill>
                  <a:srgbClr val="202124"/>
                </a:solidFill>
              </a:rPr>
              <a:t>.</a:t>
            </a:r>
          </a:p>
        </p:txBody>
      </p:sp>
      <p:pic>
        <p:nvPicPr>
          <p:cNvPr id="9220" name="Picture 5" descr="mouse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888" y="876300"/>
            <a:ext cx="40862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418770C6-DB73-4818-9413-95F89A601B21}" type="datetime1">
              <a:rPr lang="en-US" altLang="en-US" sz="1400" smtClean="0"/>
              <a:pPr/>
              <a:t>1/25/2021</a:t>
            </a:fld>
            <a:endParaRPr lang="en-US" altLang="en-US" sz="1400" smtClean="0"/>
          </a:p>
        </p:txBody>
      </p:sp>
      <p:sp>
        <p:nvSpPr>
          <p:cNvPr id="922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92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4B4491E6-2C5E-45DC-93EA-EB9E48D9B59E}" type="slidenum">
              <a:rPr lang="en-US" altLang="en-US" sz="1400"/>
              <a:pPr/>
              <a:t>6</a:t>
            </a:fld>
            <a:endParaRPr lang="en-US" altLang="en-US" sz="1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533400" y="304800"/>
            <a:ext cx="7772400" cy="838200"/>
          </a:xfrm>
        </p:spPr>
        <p:txBody>
          <a:bodyPr/>
          <a:lstStyle/>
          <a:p>
            <a:pPr algn="l" eaLnBrk="1" hangingPunct="1"/>
            <a:r>
              <a:rPr lang="en-US" altLang="en-US" smtClean="0"/>
              <a:t>3. Keyboard</a:t>
            </a:r>
          </a:p>
        </p:txBody>
      </p:sp>
      <p:sp>
        <p:nvSpPr>
          <p:cNvPr id="10243" name="Rectangle 3"/>
          <p:cNvSpPr>
            <a:spLocks noGrp="1" noChangeArrowheads="1"/>
          </p:cNvSpPr>
          <p:nvPr>
            <p:ph type="subTitle" idx="1"/>
          </p:nvPr>
        </p:nvSpPr>
        <p:spPr>
          <a:xfrm>
            <a:off x="914400" y="1447800"/>
            <a:ext cx="7924800" cy="1600200"/>
          </a:xfrm>
        </p:spPr>
        <p:txBody>
          <a:bodyPr/>
          <a:lstStyle/>
          <a:p>
            <a:pPr marL="609600" indent="-609600" algn="just" eaLnBrk="1" hangingPunct="1">
              <a:buFontTx/>
              <a:buAutoNum type="alphaLcPeriod"/>
            </a:pPr>
            <a:r>
              <a:rPr lang="en-US" altLang="en-US" smtClean="0"/>
              <a:t>PS/2 keyboard</a:t>
            </a:r>
          </a:p>
          <a:p>
            <a:pPr marL="609600" indent="-609600" algn="just" eaLnBrk="1" hangingPunct="1"/>
            <a:r>
              <a:rPr lang="en-US" altLang="en-US" smtClean="0"/>
              <a:t>b.  USB(Universal Serial Bus) keyboard</a:t>
            </a:r>
          </a:p>
        </p:txBody>
      </p:sp>
      <p:pic>
        <p:nvPicPr>
          <p:cNvPr id="10244" name="Picture 5" descr="key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654300"/>
            <a:ext cx="64770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8FDD268C-5096-466E-8371-01BA0468C0FF}" type="datetime1">
              <a:rPr lang="en-US" altLang="en-US" sz="1400" smtClean="0"/>
              <a:pPr/>
              <a:t>1/25/2021</a:t>
            </a:fld>
            <a:endParaRPr lang="en-US" altLang="en-US" sz="1400" smtClean="0"/>
          </a:p>
        </p:txBody>
      </p:sp>
      <p:sp>
        <p:nvSpPr>
          <p:cNvPr id="1024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102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91A3472D-B864-4EC3-9A4E-D490157FAC30}" type="slidenum">
              <a:rPr lang="en-US" altLang="en-US" sz="1400"/>
              <a:pPr/>
              <a:t>7</a:t>
            </a:fld>
            <a:endParaRPr lang="en-US" altLang="en-US" sz="1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533400" y="152400"/>
            <a:ext cx="7772400" cy="838200"/>
          </a:xfrm>
        </p:spPr>
        <p:txBody>
          <a:bodyPr/>
          <a:lstStyle/>
          <a:p>
            <a:pPr algn="l" eaLnBrk="1" hangingPunct="1"/>
            <a:r>
              <a:rPr lang="en-US" altLang="en-US" smtClean="0"/>
              <a:t>Casing</a:t>
            </a:r>
          </a:p>
        </p:txBody>
      </p:sp>
      <p:pic>
        <p:nvPicPr>
          <p:cNvPr id="11267" name="Picture 6" descr="pc det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23950"/>
            <a:ext cx="8305800"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0B45605A-283F-423D-BFE8-99A0653F24B8}" type="datetime1">
              <a:rPr lang="en-US" altLang="en-US" sz="1400" smtClean="0"/>
              <a:pPr/>
              <a:t>1/25/2021</a:t>
            </a:fld>
            <a:endParaRPr lang="en-US" altLang="en-US" sz="1400" smtClean="0"/>
          </a:p>
        </p:txBody>
      </p:sp>
      <p:sp>
        <p:nvSpPr>
          <p:cNvPr id="1126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112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2CD6EEF7-AD4B-48F4-86F8-9072EDDF0C43}" type="slidenum">
              <a:rPr lang="en-US" altLang="en-US" sz="1400"/>
              <a:pPr/>
              <a:t>8</a:t>
            </a:fld>
            <a:endParaRPr lang="en-US" altLang="en-US" sz="14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Mother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28600"/>
            <a:ext cx="4800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ctrTitle"/>
          </p:nvPr>
        </p:nvSpPr>
        <p:spPr>
          <a:xfrm>
            <a:off x="533400" y="152400"/>
            <a:ext cx="7772400" cy="838200"/>
          </a:xfrm>
        </p:spPr>
        <p:txBody>
          <a:bodyPr/>
          <a:lstStyle/>
          <a:p>
            <a:pPr algn="l" eaLnBrk="1" hangingPunct="1"/>
            <a:r>
              <a:rPr lang="en-US" altLang="en-US" smtClean="0"/>
              <a:t>Motherboard </a:t>
            </a:r>
          </a:p>
        </p:txBody>
      </p:sp>
      <p:sp>
        <p:nvSpPr>
          <p:cNvPr id="1229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874844AD-50B1-4FFF-94A7-9A25C8DBADF7}" type="datetime1">
              <a:rPr lang="en-US" altLang="en-US" sz="1400" smtClean="0"/>
              <a:pPr/>
              <a:t>1/25/2021</a:t>
            </a:fld>
            <a:endParaRPr lang="en-US" altLang="en-US" sz="1400" smtClean="0"/>
          </a:p>
        </p:txBody>
      </p:sp>
      <p:sp>
        <p:nvSpPr>
          <p:cNvPr id="12293"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r>
              <a:rPr lang="en-US" altLang="en-US" sz="1400" smtClean="0"/>
              <a:t>Rashid@Director@PGDICT 6th Batch</a:t>
            </a:r>
          </a:p>
        </p:txBody>
      </p:sp>
      <p:sp>
        <p:nvSpPr>
          <p:cNvPr id="1229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fld id="{E446119A-5790-40A0-91C5-9B14200A3E48}" type="slidenum">
              <a:rPr lang="en-US" altLang="en-US" sz="1400"/>
              <a:pPr/>
              <a:t>9</a:t>
            </a:fld>
            <a:endParaRPr lang="en-US" altLang="en-US" sz="1400"/>
          </a:p>
        </p:txBody>
      </p:sp>
      <p:sp>
        <p:nvSpPr>
          <p:cNvPr id="12295" name="TextBox 1"/>
          <p:cNvSpPr txBox="1">
            <a:spLocks noChangeArrowheads="1"/>
          </p:cNvSpPr>
          <p:nvPr/>
        </p:nvSpPr>
        <p:spPr bwMode="auto">
          <a:xfrm>
            <a:off x="152400" y="1219200"/>
            <a:ext cx="40386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defRPr>
            </a:lvl1pPr>
            <a:lvl2pPr>
              <a:defRPr sz="28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eaLnBrk="0" hangingPunct="0">
              <a:defRPr sz="2000">
                <a:solidFill>
                  <a:schemeClr val="tx1"/>
                </a:solidFill>
                <a:latin typeface="Arial" pitchFamily="34" charset="0"/>
              </a:defRPr>
            </a:lvl6pPr>
            <a:lvl7pPr eaLnBrk="0" hangingPunct="0">
              <a:defRPr sz="2000">
                <a:solidFill>
                  <a:schemeClr val="tx1"/>
                </a:solidFill>
                <a:latin typeface="Arial" pitchFamily="34" charset="0"/>
              </a:defRPr>
            </a:lvl7pPr>
            <a:lvl8pPr eaLnBrk="0" hangingPunct="0">
              <a:defRPr sz="2000">
                <a:solidFill>
                  <a:schemeClr val="tx1"/>
                </a:solidFill>
                <a:latin typeface="Arial" pitchFamily="34" charset="0"/>
              </a:defRPr>
            </a:lvl8pPr>
            <a:lvl9pPr eaLnBrk="0" hangingPunct="0">
              <a:defRPr sz="2000">
                <a:solidFill>
                  <a:schemeClr val="tx1"/>
                </a:solidFill>
                <a:latin typeface="Arial" pitchFamily="34" charset="0"/>
              </a:defRPr>
            </a:lvl9pPr>
          </a:lstStyle>
          <a:p>
            <a:pPr algn="just" eaLnBrk="1" hangingPunct="1"/>
            <a:r>
              <a:rPr lang="en-US" altLang="en-US" sz="1800">
                <a:solidFill>
                  <a:schemeClr val="tx2"/>
                </a:solidFill>
                <a:latin typeface="Tahoma" pitchFamily="34" charset="0"/>
                <a:cs typeface="Tahoma" pitchFamily="34" charset="0"/>
              </a:rPr>
              <a:t>The motherboard is the board that contains the logic circuits that tie all parts of your PC together. It provides the connectors for the CPU, the memory, BIOS, CMOS, Video devices, sound devices, storage devices, chipsets, etc. in order to form an integrated set of components. </a:t>
            </a:r>
          </a:p>
          <a:p>
            <a:pPr eaLnBrk="1" hangingPunct="1"/>
            <a:endParaRPr lang="en-US" altLang="en-US" sz="18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351</TotalTime>
  <Words>1262</Words>
  <Application>Microsoft Office PowerPoint</Application>
  <PresentationFormat>On-screen Show (4:3)</PresentationFormat>
  <Paragraphs>374</Paragraphs>
  <Slides>41</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1" baseType="lpstr">
      <vt:lpstr>Arial</vt:lpstr>
      <vt:lpstr>Calibri</vt:lpstr>
      <vt:lpstr>Open Sans</vt:lpstr>
      <vt:lpstr>Symbol</vt:lpstr>
      <vt:lpstr>Tahoma</vt:lpstr>
      <vt:lpstr>Times New Roman</vt:lpstr>
      <vt:lpstr>Verdana</vt:lpstr>
      <vt:lpstr>Wingdings</vt:lpstr>
      <vt:lpstr>Default Design</vt:lpstr>
      <vt:lpstr>Image File</vt:lpstr>
      <vt:lpstr>Personal Computer (PC) Components</vt:lpstr>
      <vt:lpstr>Personal Computer</vt:lpstr>
      <vt:lpstr>Personal Computer Components</vt:lpstr>
      <vt:lpstr>Other Components</vt:lpstr>
      <vt:lpstr>1. Monitor</vt:lpstr>
      <vt:lpstr>2. Mouse</vt:lpstr>
      <vt:lpstr>3. Keyboard</vt:lpstr>
      <vt:lpstr>Casing</vt:lpstr>
      <vt:lpstr>Motherboard </vt:lpstr>
      <vt:lpstr>Power Supply Unit </vt:lpstr>
      <vt:lpstr>Motherboard Connections</vt:lpstr>
      <vt:lpstr>Processor (Central Processing Unit, CPU) </vt:lpstr>
      <vt:lpstr>Intel Outline</vt:lpstr>
      <vt:lpstr>4004</vt:lpstr>
      <vt:lpstr>8008</vt:lpstr>
      <vt:lpstr>8080</vt:lpstr>
      <vt:lpstr>8086 / 8088</vt:lpstr>
      <vt:lpstr>80286</vt:lpstr>
      <vt:lpstr>80386</vt:lpstr>
      <vt:lpstr>80486</vt:lpstr>
      <vt:lpstr>Pentium</vt:lpstr>
      <vt:lpstr>Pentium Pro / II / III</vt:lpstr>
      <vt:lpstr>Pentium 4</vt:lpstr>
      <vt:lpstr>Processor list Earlier</vt:lpstr>
      <vt:lpstr>PowerPoint Presentation</vt:lpstr>
      <vt:lpstr>PowerPoint Presentation</vt:lpstr>
      <vt:lpstr>Secondary Storage Device </vt:lpstr>
      <vt:lpstr>Types of Secondary Storage Media </vt:lpstr>
      <vt:lpstr>Types of Secondary Storage Media </vt:lpstr>
      <vt:lpstr>Types of Secondary Storage Media </vt:lpstr>
      <vt:lpstr>Hard Disk </vt:lpstr>
      <vt:lpstr>Tracks and sectors</vt:lpstr>
      <vt:lpstr>Types of Hard Disk </vt:lpstr>
      <vt:lpstr>Small Computer System Interface (SCSI)</vt:lpstr>
      <vt:lpstr>Why SAS better to SATA</vt:lpstr>
      <vt:lpstr>Hard drive brands</vt:lpstr>
      <vt:lpstr>Types of Memory</vt:lpstr>
      <vt:lpstr>Memory</vt:lpstr>
      <vt:lpstr>Types of RAM</vt:lpstr>
      <vt:lpstr>Ports</vt:lpstr>
      <vt:lpstr>PowerPoint Presentation</vt:lpstr>
    </vt:vector>
  </TitlesOfParts>
  <Company>Academy for Planning and Development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Computer (PC) Components</dc:title>
  <dc:creator>Md. Moynul Hasan Chowdhury</dc:creator>
  <cp:lastModifiedBy>Hewlett-Packard Company</cp:lastModifiedBy>
  <cp:revision>139</cp:revision>
  <dcterms:created xsi:type="dcterms:W3CDTF">2008-07-22T09:07:07Z</dcterms:created>
  <dcterms:modified xsi:type="dcterms:W3CDTF">2021-01-25T06:52:00Z</dcterms:modified>
</cp:coreProperties>
</file>